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44"/>
  </p:notesMasterIdLst>
  <p:sldIdLst>
    <p:sldId id="256" r:id="rId2"/>
    <p:sldId id="460" r:id="rId3"/>
    <p:sldId id="434" r:id="rId4"/>
    <p:sldId id="503" r:id="rId5"/>
    <p:sldId id="495" r:id="rId6"/>
    <p:sldId id="485" r:id="rId7"/>
    <p:sldId id="467" r:id="rId8"/>
    <p:sldId id="478" r:id="rId9"/>
    <p:sldId id="479" r:id="rId10"/>
    <p:sldId id="464" r:id="rId11"/>
    <p:sldId id="462" r:id="rId12"/>
    <p:sldId id="463" r:id="rId13"/>
    <p:sldId id="465" r:id="rId14"/>
    <p:sldId id="466" r:id="rId15"/>
    <p:sldId id="475" r:id="rId16"/>
    <p:sldId id="476" r:id="rId17"/>
    <p:sldId id="477" r:id="rId18"/>
    <p:sldId id="473" r:id="rId19"/>
    <p:sldId id="474" r:id="rId20"/>
    <p:sldId id="469" r:id="rId21"/>
    <p:sldId id="471" r:id="rId22"/>
    <p:sldId id="488" r:id="rId23"/>
    <p:sldId id="487" r:id="rId24"/>
    <p:sldId id="489" r:id="rId25"/>
    <p:sldId id="480" r:id="rId26"/>
    <p:sldId id="491" r:id="rId27"/>
    <p:sldId id="492" r:id="rId28"/>
    <p:sldId id="493" r:id="rId29"/>
    <p:sldId id="490" r:id="rId30"/>
    <p:sldId id="481" r:id="rId31"/>
    <p:sldId id="482" r:id="rId32"/>
    <p:sldId id="483" r:id="rId33"/>
    <p:sldId id="486" r:id="rId34"/>
    <p:sldId id="501" r:id="rId35"/>
    <p:sldId id="494" r:id="rId36"/>
    <p:sldId id="499" r:id="rId37"/>
    <p:sldId id="502" r:id="rId38"/>
    <p:sldId id="496" r:id="rId39"/>
    <p:sldId id="500" r:id="rId40"/>
    <p:sldId id="497" r:id="rId41"/>
    <p:sldId id="504" r:id="rId42"/>
    <p:sldId id="498" r:id="rId43"/>
  </p:sldIdLst>
  <p:sldSz cx="9144000" cy="6858000" type="screen4x3"/>
  <p:notesSz cx="6858000" cy="9650413"/>
  <p:custDataLst>
    <p:tags r:id="rId4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9163"/>
    <a:srgbClr val="33CC33"/>
    <a:srgbClr val="CC0099"/>
    <a:srgbClr val="000000"/>
    <a:srgbClr val="2D646E"/>
    <a:srgbClr val="5F7742"/>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41" autoAdjust="0"/>
    <p:restoredTop sz="94662" autoAdjust="0"/>
  </p:normalViewPr>
  <p:slideViewPr>
    <p:cSldViewPr>
      <p:cViewPr>
        <p:scale>
          <a:sx n="66" d="100"/>
          <a:sy n="66" d="100"/>
        </p:scale>
        <p:origin x="-1404" y="-18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82600"/>
          </a:xfrm>
          <a:prstGeom prst="rect">
            <a:avLst/>
          </a:prstGeom>
        </p:spPr>
        <p:txBody>
          <a:bodyPr vert="horz" lIns="96661" tIns="48331" rIns="96661" bIns="48331" rtlCol="0"/>
          <a:lstStyle>
            <a:lvl1pPr algn="l" fontAlgn="auto">
              <a:spcBef>
                <a:spcPts val="0"/>
              </a:spcBef>
              <a:spcAft>
                <a:spcPts val="0"/>
              </a:spcAft>
              <a:defRPr sz="1300">
                <a:latin typeface="+mn-lt"/>
              </a:defRPr>
            </a:lvl1pPr>
          </a:lstStyle>
          <a:p>
            <a:pPr>
              <a:defRPr/>
            </a:pPr>
            <a:endParaRPr lang="en-AU"/>
          </a:p>
        </p:txBody>
      </p:sp>
      <p:sp>
        <p:nvSpPr>
          <p:cNvPr id="3" name="Date Placeholder 2"/>
          <p:cNvSpPr>
            <a:spLocks noGrp="1"/>
          </p:cNvSpPr>
          <p:nvPr>
            <p:ph type="dt" idx="1"/>
          </p:nvPr>
        </p:nvSpPr>
        <p:spPr>
          <a:xfrm>
            <a:off x="3884613" y="0"/>
            <a:ext cx="2971800" cy="482600"/>
          </a:xfrm>
          <a:prstGeom prst="rect">
            <a:avLst/>
          </a:prstGeom>
        </p:spPr>
        <p:txBody>
          <a:bodyPr vert="horz" lIns="96661" tIns="48331" rIns="96661" bIns="48331" rtlCol="0"/>
          <a:lstStyle>
            <a:lvl1pPr algn="r" fontAlgn="auto">
              <a:spcBef>
                <a:spcPts val="0"/>
              </a:spcBef>
              <a:spcAft>
                <a:spcPts val="0"/>
              </a:spcAft>
              <a:defRPr sz="1300">
                <a:latin typeface="+mn-lt"/>
              </a:defRPr>
            </a:lvl1pPr>
          </a:lstStyle>
          <a:p>
            <a:pPr>
              <a:defRPr/>
            </a:pPr>
            <a:fld id="{A511E136-677F-4E72-BC55-1CD5D263606F}" type="datetimeFigureOut">
              <a:rPr lang="en-AU"/>
              <a:pPr>
                <a:defRPr/>
              </a:pPr>
              <a:t>29/03/2014</a:t>
            </a:fld>
            <a:endParaRPr lang="en-AU"/>
          </a:p>
        </p:txBody>
      </p:sp>
      <p:sp>
        <p:nvSpPr>
          <p:cNvPr id="4" name="Slide Image Placeholder 3"/>
          <p:cNvSpPr>
            <a:spLocks noGrp="1" noRot="1" noChangeAspect="1"/>
          </p:cNvSpPr>
          <p:nvPr>
            <p:ph type="sldImg" idx="2"/>
          </p:nvPr>
        </p:nvSpPr>
        <p:spPr>
          <a:xfrm>
            <a:off x="1017588" y="723900"/>
            <a:ext cx="4824412" cy="3619500"/>
          </a:xfrm>
          <a:prstGeom prst="rect">
            <a:avLst/>
          </a:prstGeom>
          <a:noFill/>
          <a:ln w="12700">
            <a:solidFill>
              <a:prstClr val="black"/>
            </a:solidFill>
          </a:ln>
        </p:spPr>
        <p:txBody>
          <a:bodyPr vert="horz" lIns="96661" tIns="48331" rIns="96661" bIns="48331" rtlCol="0" anchor="ctr"/>
          <a:lstStyle/>
          <a:p>
            <a:pPr lvl="0"/>
            <a:endParaRPr lang="en-AU" noProof="0"/>
          </a:p>
        </p:txBody>
      </p:sp>
      <p:sp>
        <p:nvSpPr>
          <p:cNvPr id="5" name="Notes Placeholder 4"/>
          <p:cNvSpPr>
            <a:spLocks noGrp="1"/>
          </p:cNvSpPr>
          <p:nvPr>
            <p:ph type="body" sz="quarter" idx="3"/>
          </p:nvPr>
        </p:nvSpPr>
        <p:spPr>
          <a:xfrm>
            <a:off x="685800" y="4584700"/>
            <a:ext cx="5486400" cy="4341813"/>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9166225"/>
            <a:ext cx="2971800" cy="482600"/>
          </a:xfrm>
          <a:prstGeom prst="rect">
            <a:avLst/>
          </a:prstGeom>
        </p:spPr>
        <p:txBody>
          <a:bodyPr vert="horz" lIns="96661" tIns="48331" rIns="96661" bIns="48331" rtlCol="0" anchor="b"/>
          <a:lstStyle>
            <a:lvl1pPr algn="l" fontAlgn="auto">
              <a:spcBef>
                <a:spcPts val="0"/>
              </a:spcBef>
              <a:spcAft>
                <a:spcPts val="0"/>
              </a:spcAft>
              <a:defRPr sz="1300">
                <a:latin typeface="+mn-lt"/>
              </a:defRPr>
            </a:lvl1pPr>
          </a:lstStyle>
          <a:p>
            <a:pPr>
              <a:defRPr/>
            </a:pPr>
            <a:endParaRPr lang="en-AU"/>
          </a:p>
        </p:txBody>
      </p:sp>
      <p:sp>
        <p:nvSpPr>
          <p:cNvPr id="7" name="Slide Number Placeholder 6"/>
          <p:cNvSpPr>
            <a:spLocks noGrp="1"/>
          </p:cNvSpPr>
          <p:nvPr>
            <p:ph type="sldNum" sz="quarter" idx="5"/>
          </p:nvPr>
        </p:nvSpPr>
        <p:spPr>
          <a:xfrm>
            <a:off x="3884613" y="9166225"/>
            <a:ext cx="2971800" cy="482600"/>
          </a:xfrm>
          <a:prstGeom prst="rect">
            <a:avLst/>
          </a:prstGeom>
        </p:spPr>
        <p:txBody>
          <a:bodyPr vert="horz" lIns="96661" tIns="48331" rIns="96661" bIns="48331" rtlCol="0" anchor="b"/>
          <a:lstStyle>
            <a:lvl1pPr algn="r" fontAlgn="auto">
              <a:spcBef>
                <a:spcPts val="0"/>
              </a:spcBef>
              <a:spcAft>
                <a:spcPts val="0"/>
              </a:spcAft>
              <a:defRPr sz="1300">
                <a:latin typeface="+mn-lt"/>
              </a:defRPr>
            </a:lvl1pPr>
          </a:lstStyle>
          <a:p>
            <a:pPr>
              <a:defRPr/>
            </a:pPr>
            <a:fld id="{913D9F83-CB87-43D5-9752-76FC262AC1C1}" type="slidenum">
              <a:rPr lang="en-AU"/>
              <a:pPr>
                <a:defRPr/>
              </a:pPr>
              <a:t>‹#›</a:t>
            </a:fld>
            <a:endParaRPr lang="en-AU"/>
          </a:p>
        </p:txBody>
      </p:sp>
    </p:spTree>
    <p:extLst>
      <p:ext uri="{BB962C8B-B14F-4D97-AF65-F5344CB8AC3E}">
        <p14:creationId xmlns:p14="http://schemas.microsoft.com/office/powerpoint/2010/main" val="24180013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a:t>
            </a:fld>
            <a:endParaRPr lang="en-AU"/>
          </a:p>
        </p:txBody>
      </p:sp>
    </p:spTree>
    <p:extLst>
      <p:ext uri="{BB962C8B-B14F-4D97-AF65-F5344CB8AC3E}">
        <p14:creationId xmlns:p14="http://schemas.microsoft.com/office/powerpoint/2010/main" val="2374259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10</a:t>
            </a:fld>
            <a:endParaRPr lang="en-AU"/>
          </a:p>
        </p:txBody>
      </p:sp>
    </p:spTree>
    <p:extLst>
      <p:ext uri="{BB962C8B-B14F-4D97-AF65-F5344CB8AC3E}">
        <p14:creationId xmlns:p14="http://schemas.microsoft.com/office/powerpoint/2010/main" val="2880755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11</a:t>
            </a:fld>
            <a:endParaRPr lang="en-AU"/>
          </a:p>
        </p:txBody>
      </p:sp>
    </p:spTree>
    <p:extLst>
      <p:ext uri="{BB962C8B-B14F-4D97-AF65-F5344CB8AC3E}">
        <p14:creationId xmlns:p14="http://schemas.microsoft.com/office/powerpoint/2010/main" val="3546545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12</a:t>
            </a:fld>
            <a:endParaRPr lang="en-AU"/>
          </a:p>
        </p:txBody>
      </p:sp>
    </p:spTree>
    <p:extLst>
      <p:ext uri="{BB962C8B-B14F-4D97-AF65-F5344CB8AC3E}">
        <p14:creationId xmlns:p14="http://schemas.microsoft.com/office/powerpoint/2010/main" val="4263173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13</a:t>
            </a:fld>
            <a:endParaRPr lang="en-AU"/>
          </a:p>
        </p:txBody>
      </p:sp>
    </p:spTree>
    <p:extLst>
      <p:ext uri="{BB962C8B-B14F-4D97-AF65-F5344CB8AC3E}">
        <p14:creationId xmlns:p14="http://schemas.microsoft.com/office/powerpoint/2010/main" val="2490370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14</a:t>
            </a:fld>
            <a:endParaRPr lang="en-AU"/>
          </a:p>
        </p:txBody>
      </p:sp>
    </p:spTree>
    <p:extLst>
      <p:ext uri="{BB962C8B-B14F-4D97-AF65-F5344CB8AC3E}">
        <p14:creationId xmlns:p14="http://schemas.microsoft.com/office/powerpoint/2010/main" val="2551793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15</a:t>
            </a:fld>
            <a:endParaRPr lang="en-AU"/>
          </a:p>
        </p:txBody>
      </p:sp>
    </p:spTree>
    <p:extLst>
      <p:ext uri="{BB962C8B-B14F-4D97-AF65-F5344CB8AC3E}">
        <p14:creationId xmlns:p14="http://schemas.microsoft.com/office/powerpoint/2010/main" val="2540150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16</a:t>
            </a:fld>
            <a:endParaRPr lang="en-AU"/>
          </a:p>
        </p:txBody>
      </p:sp>
    </p:spTree>
    <p:extLst>
      <p:ext uri="{BB962C8B-B14F-4D97-AF65-F5344CB8AC3E}">
        <p14:creationId xmlns:p14="http://schemas.microsoft.com/office/powerpoint/2010/main" val="2769938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17</a:t>
            </a:fld>
            <a:endParaRPr lang="en-AU"/>
          </a:p>
        </p:txBody>
      </p:sp>
    </p:spTree>
    <p:extLst>
      <p:ext uri="{BB962C8B-B14F-4D97-AF65-F5344CB8AC3E}">
        <p14:creationId xmlns:p14="http://schemas.microsoft.com/office/powerpoint/2010/main" val="2165160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18</a:t>
            </a:fld>
            <a:endParaRPr lang="en-AU"/>
          </a:p>
        </p:txBody>
      </p:sp>
    </p:spTree>
    <p:extLst>
      <p:ext uri="{BB962C8B-B14F-4D97-AF65-F5344CB8AC3E}">
        <p14:creationId xmlns:p14="http://schemas.microsoft.com/office/powerpoint/2010/main" val="2697795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19</a:t>
            </a:fld>
            <a:endParaRPr lang="en-AU"/>
          </a:p>
        </p:txBody>
      </p:sp>
    </p:spTree>
    <p:extLst>
      <p:ext uri="{BB962C8B-B14F-4D97-AF65-F5344CB8AC3E}">
        <p14:creationId xmlns:p14="http://schemas.microsoft.com/office/powerpoint/2010/main" val="744941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a:t>
            </a:fld>
            <a:endParaRPr lang="en-AU"/>
          </a:p>
        </p:txBody>
      </p:sp>
    </p:spTree>
    <p:extLst>
      <p:ext uri="{BB962C8B-B14F-4D97-AF65-F5344CB8AC3E}">
        <p14:creationId xmlns:p14="http://schemas.microsoft.com/office/powerpoint/2010/main" val="3562678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20</a:t>
            </a:fld>
            <a:endParaRPr lang="en-AU"/>
          </a:p>
        </p:txBody>
      </p:sp>
    </p:spTree>
    <p:extLst>
      <p:ext uri="{BB962C8B-B14F-4D97-AF65-F5344CB8AC3E}">
        <p14:creationId xmlns:p14="http://schemas.microsoft.com/office/powerpoint/2010/main" val="2041435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21</a:t>
            </a:fld>
            <a:endParaRPr lang="en-AU"/>
          </a:p>
        </p:txBody>
      </p:sp>
    </p:spTree>
    <p:extLst>
      <p:ext uri="{BB962C8B-B14F-4D97-AF65-F5344CB8AC3E}">
        <p14:creationId xmlns:p14="http://schemas.microsoft.com/office/powerpoint/2010/main" val="3906236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22</a:t>
            </a:fld>
            <a:endParaRPr lang="en-AU"/>
          </a:p>
        </p:txBody>
      </p:sp>
    </p:spTree>
    <p:extLst>
      <p:ext uri="{BB962C8B-B14F-4D97-AF65-F5344CB8AC3E}">
        <p14:creationId xmlns:p14="http://schemas.microsoft.com/office/powerpoint/2010/main" val="533159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23</a:t>
            </a:fld>
            <a:endParaRPr lang="en-AU"/>
          </a:p>
        </p:txBody>
      </p:sp>
    </p:spTree>
    <p:extLst>
      <p:ext uri="{BB962C8B-B14F-4D97-AF65-F5344CB8AC3E}">
        <p14:creationId xmlns:p14="http://schemas.microsoft.com/office/powerpoint/2010/main" val="3963114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24</a:t>
            </a:fld>
            <a:endParaRPr lang="en-AU"/>
          </a:p>
        </p:txBody>
      </p:sp>
    </p:spTree>
    <p:extLst>
      <p:ext uri="{BB962C8B-B14F-4D97-AF65-F5344CB8AC3E}">
        <p14:creationId xmlns:p14="http://schemas.microsoft.com/office/powerpoint/2010/main" val="3042089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25</a:t>
            </a:fld>
            <a:endParaRPr lang="en-AU"/>
          </a:p>
        </p:txBody>
      </p:sp>
    </p:spTree>
    <p:extLst>
      <p:ext uri="{BB962C8B-B14F-4D97-AF65-F5344CB8AC3E}">
        <p14:creationId xmlns:p14="http://schemas.microsoft.com/office/powerpoint/2010/main" val="9653020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26</a:t>
            </a:fld>
            <a:endParaRPr lang="en-AU"/>
          </a:p>
        </p:txBody>
      </p:sp>
    </p:spTree>
    <p:extLst>
      <p:ext uri="{BB962C8B-B14F-4D97-AF65-F5344CB8AC3E}">
        <p14:creationId xmlns:p14="http://schemas.microsoft.com/office/powerpoint/2010/main" val="1299445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27</a:t>
            </a:fld>
            <a:endParaRPr lang="en-AU"/>
          </a:p>
        </p:txBody>
      </p:sp>
    </p:spTree>
    <p:extLst>
      <p:ext uri="{BB962C8B-B14F-4D97-AF65-F5344CB8AC3E}">
        <p14:creationId xmlns:p14="http://schemas.microsoft.com/office/powerpoint/2010/main" val="2255382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28</a:t>
            </a:fld>
            <a:endParaRPr lang="en-AU"/>
          </a:p>
        </p:txBody>
      </p:sp>
    </p:spTree>
    <p:extLst>
      <p:ext uri="{BB962C8B-B14F-4D97-AF65-F5344CB8AC3E}">
        <p14:creationId xmlns:p14="http://schemas.microsoft.com/office/powerpoint/2010/main" val="2509241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29</a:t>
            </a:fld>
            <a:endParaRPr lang="en-AU"/>
          </a:p>
        </p:txBody>
      </p:sp>
    </p:spTree>
    <p:extLst>
      <p:ext uri="{BB962C8B-B14F-4D97-AF65-F5344CB8AC3E}">
        <p14:creationId xmlns:p14="http://schemas.microsoft.com/office/powerpoint/2010/main" val="4233428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a:t>
            </a:fld>
            <a:endParaRPr lang="en-AU"/>
          </a:p>
        </p:txBody>
      </p:sp>
    </p:spTree>
    <p:extLst>
      <p:ext uri="{BB962C8B-B14F-4D97-AF65-F5344CB8AC3E}">
        <p14:creationId xmlns:p14="http://schemas.microsoft.com/office/powerpoint/2010/main" val="30317761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30</a:t>
            </a:fld>
            <a:endParaRPr lang="en-AU"/>
          </a:p>
        </p:txBody>
      </p:sp>
    </p:spTree>
    <p:extLst>
      <p:ext uri="{BB962C8B-B14F-4D97-AF65-F5344CB8AC3E}">
        <p14:creationId xmlns:p14="http://schemas.microsoft.com/office/powerpoint/2010/main" val="2574774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31</a:t>
            </a:fld>
            <a:endParaRPr lang="en-AU"/>
          </a:p>
        </p:txBody>
      </p:sp>
    </p:spTree>
    <p:extLst>
      <p:ext uri="{BB962C8B-B14F-4D97-AF65-F5344CB8AC3E}">
        <p14:creationId xmlns:p14="http://schemas.microsoft.com/office/powerpoint/2010/main" val="1087071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32</a:t>
            </a:fld>
            <a:endParaRPr lang="en-AU"/>
          </a:p>
        </p:txBody>
      </p:sp>
    </p:spTree>
    <p:extLst>
      <p:ext uri="{BB962C8B-B14F-4D97-AF65-F5344CB8AC3E}">
        <p14:creationId xmlns:p14="http://schemas.microsoft.com/office/powerpoint/2010/main" val="36610688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33</a:t>
            </a:fld>
            <a:endParaRPr lang="en-AU"/>
          </a:p>
        </p:txBody>
      </p:sp>
    </p:spTree>
    <p:extLst>
      <p:ext uri="{BB962C8B-B14F-4D97-AF65-F5344CB8AC3E}">
        <p14:creationId xmlns:p14="http://schemas.microsoft.com/office/powerpoint/2010/main" val="34234865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34</a:t>
            </a:fld>
            <a:endParaRPr lang="en-AU"/>
          </a:p>
        </p:txBody>
      </p:sp>
    </p:spTree>
    <p:extLst>
      <p:ext uri="{BB962C8B-B14F-4D97-AF65-F5344CB8AC3E}">
        <p14:creationId xmlns:p14="http://schemas.microsoft.com/office/powerpoint/2010/main" val="6270094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35</a:t>
            </a:fld>
            <a:endParaRPr lang="en-AU"/>
          </a:p>
        </p:txBody>
      </p:sp>
    </p:spTree>
    <p:extLst>
      <p:ext uri="{BB962C8B-B14F-4D97-AF65-F5344CB8AC3E}">
        <p14:creationId xmlns:p14="http://schemas.microsoft.com/office/powerpoint/2010/main" val="1446661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36</a:t>
            </a:fld>
            <a:endParaRPr lang="en-AU"/>
          </a:p>
        </p:txBody>
      </p:sp>
    </p:spTree>
    <p:extLst>
      <p:ext uri="{BB962C8B-B14F-4D97-AF65-F5344CB8AC3E}">
        <p14:creationId xmlns:p14="http://schemas.microsoft.com/office/powerpoint/2010/main" val="4511542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37</a:t>
            </a:fld>
            <a:endParaRPr lang="en-AU"/>
          </a:p>
        </p:txBody>
      </p:sp>
    </p:spTree>
    <p:extLst>
      <p:ext uri="{BB962C8B-B14F-4D97-AF65-F5344CB8AC3E}">
        <p14:creationId xmlns:p14="http://schemas.microsoft.com/office/powerpoint/2010/main" val="14138648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38</a:t>
            </a:fld>
            <a:endParaRPr lang="en-AU"/>
          </a:p>
        </p:txBody>
      </p:sp>
    </p:spTree>
    <p:extLst>
      <p:ext uri="{BB962C8B-B14F-4D97-AF65-F5344CB8AC3E}">
        <p14:creationId xmlns:p14="http://schemas.microsoft.com/office/powerpoint/2010/main" val="26482498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39</a:t>
            </a:fld>
            <a:endParaRPr lang="en-AU"/>
          </a:p>
        </p:txBody>
      </p:sp>
    </p:spTree>
    <p:extLst>
      <p:ext uri="{BB962C8B-B14F-4D97-AF65-F5344CB8AC3E}">
        <p14:creationId xmlns:p14="http://schemas.microsoft.com/office/powerpoint/2010/main" val="79220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4</a:t>
            </a:fld>
            <a:endParaRPr lang="en-AU"/>
          </a:p>
        </p:txBody>
      </p:sp>
    </p:spTree>
    <p:extLst>
      <p:ext uri="{BB962C8B-B14F-4D97-AF65-F5344CB8AC3E}">
        <p14:creationId xmlns:p14="http://schemas.microsoft.com/office/powerpoint/2010/main" val="30317761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40</a:t>
            </a:fld>
            <a:endParaRPr lang="en-AU"/>
          </a:p>
        </p:txBody>
      </p:sp>
    </p:spTree>
    <p:extLst>
      <p:ext uri="{BB962C8B-B14F-4D97-AF65-F5344CB8AC3E}">
        <p14:creationId xmlns:p14="http://schemas.microsoft.com/office/powerpoint/2010/main" val="6760787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42</a:t>
            </a:fld>
            <a:endParaRPr lang="en-AU"/>
          </a:p>
        </p:txBody>
      </p:sp>
    </p:spTree>
    <p:extLst>
      <p:ext uri="{BB962C8B-B14F-4D97-AF65-F5344CB8AC3E}">
        <p14:creationId xmlns:p14="http://schemas.microsoft.com/office/powerpoint/2010/main" val="356090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5</a:t>
            </a:fld>
            <a:endParaRPr lang="en-AU"/>
          </a:p>
        </p:txBody>
      </p:sp>
    </p:spTree>
    <p:extLst>
      <p:ext uri="{BB962C8B-B14F-4D97-AF65-F5344CB8AC3E}">
        <p14:creationId xmlns:p14="http://schemas.microsoft.com/office/powerpoint/2010/main" val="1147221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6</a:t>
            </a:fld>
            <a:endParaRPr lang="en-AU"/>
          </a:p>
        </p:txBody>
      </p:sp>
    </p:spTree>
    <p:extLst>
      <p:ext uri="{BB962C8B-B14F-4D97-AF65-F5344CB8AC3E}">
        <p14:creationId xmlns:p14="http://schemas.microsoft.com/office/powerpoint/2010/main" val="907753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7</a:t>
            </a:fld>
            <a:endParaRPr lang="en-AU"/>
          </a:p>
        </p:txBody>
      </p:sp>
    </p:spTree>
    <p:extLst>
      <p:ext uri="{BB962C8B-B14F-4D97-AF65-F5344CB8AC3E}">
        <p14:creationId xmlns:p14="http://schemas.microsoft.com/office/powerpoint/2010/main" val="1088275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8</a:t>
            </a:fld>
            <a:endParaRPr lang="en-AU"/>
          </a:p>
        </p:txBody>
      </p:sp>
    </p:spTree>
    <p:extLst>
      <p:ext uri="{BB962C8B-B14F-4D97-AF65-F5344CB8AC3E}">
        <p14:creationId xmlns:p14="http://schemas.microsoft.com/office/powerpoint/2010/main" val="1111681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913D9F83-CB87-43D5-9752-76FC262AC1C1}" type="slidenum">
              <a:rPr lang="en-AU" smtClean="0"/>
              <a:pPr>
                <a:defRPr/>
              </a:pPr>
              <a:t>9</a:t>
            </a:fld>
            <a:endParaRPr lang="en-AU"/>
          </a:p>
        </p:txBody>
      </p:sp>
    </p:spTree>
    <p:extLst>
      <p:ext uri="{BB962C8B-B14F-4D97-AF65-F5344CB8AC3E}">
        <p14:creationId xmlns:p14="http://schemas.microsoft.com/office/powerpoint/2010/main" val="102183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057401"/>
            <a:ext cx="7162800" cy="1066800"/>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752600" y="3733800"/>
            <a:ext cx="6400800" cy="1752600"/>
          </a:xfrm>
        </p:spPr>
        <p:txBody>
          <a:bodyPr/>
          <a:lstStyle>
            <a:lvl1pPr marL="0" indent="0" algn="ctr">
              <a:buNone/>
              <a:defRPr b="1">
                <a:solidFill>
                  <a:srgbClr val="2D646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pitchFamily="34" charset="0"/>
              </a:defRPr>
            </a:lvl1pPr>
          </a:lstStyle>
          <a:p>
            <a:pPr>
              <a:defRPr/>
            </a:pPr>
            <a:fld id="{6CF20229-72C0-4A9B-9EE8-ACA9EE040DA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pitchFamily="34" charset="0"/>
              </a:defRPr>
            </a:lvl1pPr>
          </a:lstStyle>
          <a:p>
            <a:pPr>
              <a:defRPr/>
            </a:pPr>
            <a:fld id="{A30845A0-1FEA-4C5C-BA5D-FEB7613B695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792162"/>
          </a:xfrm>
        </p:spPr>
        <p:txBody>
          <a:bodyPr>
            <a:normAutofit/>
          </a:bodyPr>
          <a:lstStyle>
            <a:lvl1pPr algn="l">
              <a:defRPr sz="2400" b="1">
                <a:solidFill>
                  <a:srgbClr val="2D646E"/>
                </a:solidFill>
                <a:latin typeface="Arial Black"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066800"/>
            <a:ext cx="8077200" cy="5181600"/>
          </a:xfr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200" baseline="0">
                <a:solidFill>
                  <a:schemeClr val="tx1"/>
                </a:solidFill>
              </a:defRPr>
            </a:lvl1pPr>
            <a:lvl2pPr marL="742950" marR="0" indent="-285750" algn="l" defTabSz="457200" rtl="0" eaLnBrk="1" fontAlgn="auto" latinLnBrk="0" hangingPunct="1">
              <a:lnSpc>
                <a:spcPct val="100000"/>
              </a:lnSpc>
              <a:spcBef>
                <a:spcPct val="20000"/>
              </a:spcBef>
              <a:spcAft>
                <a:spcPts val="0"/>
              </a:spcAft>
              <a:buClrTx/>
              <a:buSzTx/>
              <a:buFont typeface="Arial"/>
              <a:buChar char="–"/>
              <a:tabLst/>
              <a:defRPr sz="2000" baseline="0">
                <a:solidFill>
                  <a:schemeClr val="tx1"/>
                </a:solidFill>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sz="1800"/>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4"/>
            <a:endParaRPr lang="en-US" dirty="0"/>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8077200" y="6162194"/>
            <a:ext cx="914400" cy="626907"/>
          </a:xfrm>
          <a:prstGeom prst="rect">
            <a:avLst/>
          </a:prstGeom>
        </p:spPr>
      </p:pic>
      <p:sp>
        <p:nvSpPr>
          <p:cNvPr id="6" name="TextBox 5"/>
          <p:cNvSpPr txBox="1"/>
          <p:nvPr userDrawn="1"/>
        </p:nvSpPr>
        <p:spPr>
          <a:xfrm>
            <a:off x="0" y="6406748"/>
            <a:ext cx="533400" cy="307777"/>
          </a:xfrm>
          <a:prstGeom prst="rect">
            <a:avLst/>
          </a:prstGeom>
          <a:noFill/>
        </p:spPr>
        <p:txBody>
          <a:bodyPr wrap="square" rtlCol="0">
            <a:spAutoFit/>
          </a:bodyPr>
          <a:lstStyle/>
          <a:p>
            <a:fld id="{0393702A-8D8A-485A-8FF4-FB697C02B7D7}" type="slidenum">
              <a:rPr lang="en-AU" sz="1400" smtClean="0">
                <a:solidFill>
                  <a:schemeClr val="tx1"/>
                </a:solidFill>
              </a:rPr>
              <a:t>‹#›</a:t>
            </a:fld>
            <a:endParaRPr lang="en-AU" sz="1400" dirty="0">
              <a:solidFill>
                <a:schemeClr val="tx1"/>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pitchFamily="34" charset="0"/>
              </a:defRPr>
            </a:lvl1pPr>
          </a:lstStyle>
          <a:p>
            <a:pPr>
              <a:defRPr/>
            </a:pPr>
            <a:fld id="{DCC7D9B9-C361-4F13-B976-E7A1D116E4F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pitchFamily="34" charset="0"/>
              </a:defRPr>
            </a:lvl1pPr>
          </a:lstStyle>
          <a:p>
            <a:pPr>
              <a:defRPr/>
            </a:pPr>
            <a:fld id="{DB948523-B27D-4380-94ED-657BCB4F7B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600200" y="152400"/>
            <a:ext cx="7086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1600200" y="1295400"/>
            <a:ext cx="7086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a:p>
            <a:pPr lvl="4"/>
            <a:endParaRPr lang="en-US" altLang="en-US" smtClean="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7" name="Slide Number Placeholder 5"/>
          <p:cNvSpPr>
            <a:spLocks noGrp="1"/>
          </p:cNvSpPr>
          <p:nvPr>
            <p:ph type="sldNum" sz="quarter" idx="4"/>
          </p:nvPr>
        </p:nvSpPr>
        <p:spPr>
          <a:xfrm>
            <a:off x="152400" y="6324600"/>
            <a:ext cx="2133600" cy="365125"/>
          </a:xfrm>
          <a:prstGeom prst="rect">
            <a:avLst/>
          </a:prstGeom>
        </p:spPr>
        <p:txBody>
          <a:bodyPr/>
          <a:lstStyle>
            <a:lvl1pPr>
              <a:defRPr sz="2000" b="1">
                <a:solidFill>
                  <a:schemeClr val="bg1"/>
                </a:solidFill>
                <a:latin typeface="Arial" pitchFamily="34" charset="0"/>
              </a:defRPr>
            </a:lvl1pPr>
          </a:lstStyle>
          <a:p>
            <a:pPr>
              <a:defRPr/>
            </a:pPr>
            <a:fld id="{BD8D50E8-8813-4FB9-B121-A7BF6381412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56" r:id="rId1"/>
    <p:sldLayoutId id="2147483957" r:id="rId2"/>
    <p:sldLayoutId id="2147483951" r:id="rId3"/>
    <p:sldLayoutId id="2147483952" r:id="rId4"/>
    <p:sldLayoutId id="2147483953" r:id="rId5"/>
    <p:sldLayoutId id="2147483954" r:id="rId6"/>
    <p:sldLayoutId id="2147483955" r:id="rId7"/>
    <p:sldLayoutId id="2147483958" r:id="rId8"/>
    <p:sldLayoutId id="2147483959" r:id="rId9"/>
    <p:sldLayoutId id="2147483960" r:id="rId10"/>
    <p:sldLayoutId id="2147483961"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200" kern="1200">
          <a:solidFill>
            <a:schemeClr val="tx1"/>
          </a:solidFill>
          <a:latin typeface="Arial Black" pitchFamily="34" charset="0"/>
          <a:ea typeface="+mj-ea"/>
          <a:cs typeface="+mj-cs"/>
        </a:defRPr>
      </a:lvl1pPr>
      <a:lvl2pPr algn="ctr" rtl="0" eaLnBrk="0" fontAlgn="base" hangingPunct="0">
        <a:spcBef>
          <a:spcPct val="0"/>
        </a:spcBef>
        <a:spcAft>
          <a:spcPct val="0"/>
        </a:spcAft>
        <a:defRPr sz="3200">
          <a:solidFill>
            <a:schemeClr val="tx1"/>
          </a:solidFill>
          <a:latin typeface="Arial Black" pitchFamily="34" charset="0"/>
        </a:defRPr>
      </a:lvl2pPr>
      <a:lvl3pPr algn="ctr" rtl="0" eaLnBrk="0" fontAlgn="base" hangingPunct="0">
        <a:spcBef>
          <a:spcPct val="0"/>
        </a:spcBef>
        <a:spcAft>
          <a:spcPct val="0"/>
        </a:spcAft>
        <a:defRPr sz="3200">
          <a:solidFill>
            <a:schemeClr val="tx1"/>
          </a:solidFill>
          <a:latin typeface="Arial Black" pitchFamily="34" charset="0"/>
        </a:defRPr>
      </a:lvl3pPr>
      <a:lvl4pPr algn="ctr" rtl="0" eaLnBrk="0" fontAlgn="base" hangingPunct="0">
        <a:spcBef>
          <a:spcPct val="0"/>
        </a:spcBef>
        <a:spcAft>
          <a:spcPct val="0"/>
        </a:spcAft>
        <a:defRPr sz="3200">
          <a:solidFill>
            <a:schemeClr val="tx1"/>
          </a:solidFill>
          <a:latin typeface="Arial Black" pitchFamily="34" charset="0"/>
        </a:defRPr>
      </a:lvl4pPr>
      <a:lvl5pPr algn="ctr" rtl="0" eaLnBrk="0" fontAlgn="base" hangingPunct="0">
        <a:spcBef>
          <a:spcPct val="0"/>
        </a:spcBef>
        <a:spcAft>
          <a:spcPct val="0"/>
        </a:spcAft>
        <a:defRPr sz="3200">
          <a:solidFill>
            <a:schemeClr val="tx1"/>
          </a:solidFill>
          <a:latin typeface="Arial Black"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disasterassist.gov.au/FactSheets/Pages/Recoveringfromadisaster/Doyouneedadditionalfinancialsupport.asp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openxmlformats.org/officeDocument/2006/relationships/hyperlink" Target="http://www.dss.gov.au/our-responsibilities/communities-and-vulnerable-people/programs-services/commonwealth-financial-counselling-cfc"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hyperlink" Target="http://www.humanservices.gov.au/customer/enablers/child-support/support-services-for-separated-familie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afsa.gov.au/debtors/financial-counsellors"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hyperlink" Target="http://www.energymadeeasy.gov.au/frequently-asked-question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hyperlink" Target="http://www.acma.gov.au/Citizen/Consumer-info/Rights-and-safeguards/Phone-contracts-and-charges/telecommunications-service-options-if-youre-experiencing-financial-hardship-fact-shee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commbank.com.au/about-us/who-we-are/customer-commitment/financial-hardship.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www.doingittough.info/Financial-Hardship/Experiencing-financial-hardship---What-Can-My-Bank-Do-"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understandinsurance.com.au/financial-hardsh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creditsmart.org.au/how-manage-your-credit-effectively"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fos.org.au/consumers/helpful-links/"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cosl.com.au/cosl/assets/File/COSL%20-%20Financial%20Hardship%20Guide%202013%20(web).pdf"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hyperlink" Target="http://www.tio.com.au/consumers/useful-organisations"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hyperlink" Target="http://www.understandinsurance.com.a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hyperlink" Target="http://www.debtselfhelp.org.au/"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debtselfhelp.org.au/"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hyperlink" Target="http://www.doingittough.info/"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2.jpg"/><Relationship Id="rId4" Type="http://schemas.openxmlformats.org/officeDocument/2006/relationships/hyperlink" Target="http://www.understandinsurance.com.a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moneysmart.gov.au/managing-your-money/managing-debts/financial-counsellin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hyperlink" Target="http://www.moneysmart.gov.au/"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a:xfrm>
            <a:off x="1981200" y="990600"/>
            <a:ext cx="6457950" cy="1066800"/>
          </a:xfrm>
        </p:spPr>
        <p:txBody>
          <a:bodyPr/>
          <a:lstStyle/>
          <a:p>
            <a:pPr eaLnBrk="1" hangingPunct="1">
              <a:defRPr/>
            </a:pPr>
            <a:r>
              <a:rPr lang="en-AU" b="1" dirty="0" smtClean="0"/>
              <a:t>REFERRAL AUDIT</a:t>
            </a:r>
            <a:endParaRPr lang="en-AU" b="1" dirty="0" smtClean="0">
              <a:solidFill>
                <a:srgbClr val="2D646E"/>
              </a:solidFill>
            </a:endParaRPr>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sp>
        <p:nvSpPr>
          <p:cNvPr id="8196" name="Subtitle 2"/>
          <p:cNvSpPr>
            <a:spLocks noGrp="1"/>
          </p:cNvSpPr>
          <p:nvPr>
            <p:ph type="subTitle" idx="1"/>
          </p:nvPr>
        </p:nvSpPr>
        <p:spPr>
          <a:xfrm>
            <a:off x="1905000" y="2971800"/>
            <a:ext cx="6705600" cy="1302317"/>
          </a:xfrm>
        </p:spPr>
        <p:txBody>
          <a:bodyPr/>
          <a:lstStyle/>
          <a:p>
            <a:r>
              <a:rPr lang="en-AU" altLang="en-US" i="1" dirty="0" smtClean="0"/>
              <a:t>Click Here</a:t>
            </a:r>
            <a:r>
              <a:rPr lang="en-AU" altLang="en-US" dirty="0" smtClean="0"/>
              <a:t>: Who is Referring to Financial Counselling Services?</a:t>
            </a:r>
          </a:p>
          <a:p>
            <a:endParaRPr lang="en-AU" altLang="en-US" sz="2400" i="1" dirty="0"/>
          </a:p>
          <a:p>
            <a:r>
              <a:rPr lang="en-AU" altLang="en-US" sz="2400" i="1" dirty="0" smtClean="0"/>
              <a:t>March 2014</a:t>
            </a:r>
          </a:p>
        </p:txBody>
      </p:sp>
      <p:sp>
        <p:nvSpPr>
          <p:cNvPr id="9" name="TextBox 3"/>
          <p:cNvSpPr txBox="1">
            <a:spLocks noChangeArrowheads="1"/>
          </p:cNvSpPr>
          <p:nvPr/>
        </p:nvSpPr>
        <p:spPr bwMode="auto">
          <a:xfrm>
            <a:off x="30956" y="3976914"/>
            <a:ext cx="1371600" cy="1277938"/>
          </a:xfrm>
          <a:prstGeom prst="rect">
            <a:avLst/>
          </a:prstGeom>
          <a:noFill/>
          <a:ln w="9525">
            <a:noFill/>
            <a:miter lim="800000"/>
            <a:headEnd/>
            <a:tailEnd/>
          </a:ln>
        </p:spPr>
        <p:txBody>
          <a:bodyPr>
            <a:spAutoFit/>
          </a:bodyPr>
          <a:lstStyle/>
          <a:p>
            <a:pPr algn="ctr"/>
            <a:r>
              <a:rPr lang="en-US" altLang="en-US" sz="1100" dirty="0">
                <a:solidFill>
                  <a:schemeClr val="bg1"/>
                </a:solidFill>
              </a:rPr>
              <a:t>Financial Counseling Australia is the peak body for financial counsellors in Australia.</a:t>
            </a:r>
            <a:endParaRPr lang="en-AU" altLang="en-US" sz="1100" dirty="0">
              <a:solidFill>
                <a:schemeClr val="bg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19" y="0"/>
            <a:ext cx="1438275" cy="6858000"/>
          </a:xfrm>
          <a:prstGeom prst="rect">
            <a:avLst/>
          </a:prstGeom>
        </p:spPr>
      </p:pic>
      <p:sp>
        <p:nvSpPr>
          <p:cNvPr id="8" name="TextBox 3"/>
          <p:cNvSpPr txBox="1">
            <a:spLocks noChangeArrowheads="1"/>
          </p:cNvSpPr>
          <p:nvPr/>
        </p:nvSpPr>
        <p:spPr bwMode="auto">
          <a:xfrm>
            <a:off x="30956" y="3976914"/>
            <a:ext cx="1371600" cy="1277273"/>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Counselling Australia is the peak body for financial counsellors in Australia. </a:t>
            </a:r>
            <a:endParaRPr lang="en-AU" altLang="en-US" sz="11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www.disasterassist.gov.au</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10</a:t>
            </a:fld>
            <a:endParaRPr lang="en-US" dirty="0"/>
          </a:p>
        </p:txBody>
      </p:sp>
      <p:sp>
        <p:nvSpPr>
          <p:cNvPr id="6" name="Rectangle 5"/>
          <p:cNvSpPr/>
          <p:nvPr/>
        </p:nvSpPr>
        <p:spPr>
          <a:xfrm>
            <a:off x="762000" y="6479976"/>
            <a:ext cx="7239000" cy="307777"/>
          </a:xfrm>
          <a:prstGeom prst="rect">
            <a:avLst/>
          </a:prstGeom>
        </p:spPr>
        <p:txBody>
          <a:bodyPr wrap="square">
            <a:spAutoFit/>
          </a:bodyPr>
          <a:lstStyle/>
          <a:p>
            <a:r>
              <a:rPr lang="en-US" sz="1400" baseline="30000" dirty="0">
                <a:hlinkClick r:id="rId3"/>
              </a:rPr>
              <a:t>http://www.disasterassist.gov.au/FactSheets/Pages/Recoveringfromadisaster/Doyouneedadditionalfinancialsupport.aspx</a:t>
            </a:r>
            <a:endParaRPr lang="en-AU" sz="14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862" y="1414235"/>
            <a:ext cx="6815138" cy="4654241"/>
          </a:xfrm>
          <a:prstGeom prst="rect">
            <a:avLst/>
          </a:prstGeom>
          <a:ln w="12700">
            <a:solidFill>
              <a:schemeClr val="tx1"/>
            </a:solidFill>
          </a:ln>
        </p:spPr>
      </p:pic>
      <p:sp>
        <p:nvSpPr>
          <p:cNvPr id="9" name="Oval Callout 8"/>
          <p:cNvSpPr/>
          <p:nvPr/>
        </p:nvSpPr>
        <p:spPr>
          <a:xfrm>
            <a:off x="76200" y="4354286"/>
            <a:ext cx="1905000" cy="1295400"/>
          </a:xfrm>
          <a:prstGeom prst="wedgeEllipseCallout">
            <a:avLst>
              <a:gd name="adj1" fmla="val 84479"/>
              <a:gd name="adj2" fmla="val -8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t>Refers to financial counselling and the 1800 007 007 number</a:t>
            </a:r>
            <a:endParaRPr lang="en-AU" sz="1200" dirty="0"/>
          </a:p>
        </p:txBody>
      </p:sp>
    </p:spTree>
    <p:extLst>
      <p:ext uri="{BB962C8B-B14F-4D97-AF65-F5344CB8AC3E}">
        <p14:creationId xmlns:p14="http://schemas.microsoft.com/office/powerpoint/2010/main" val="1742587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792162"/>
          </a:xfrm>
        </p:spPr>
        <p:txBody>
          <a:bodyPr/>
          <a:lstStyle/>
          <a:p>
            <a:r>
              <a:rPr lang="en-AU" dirty="0" smtClean="0"/>
              <a:t>Department of Social Services</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11</a:t>
            </a:fld>
            <a:endParaRPr lang="en-US" dirty="0"/>
          </a:p>
        </p:txBody>
      </p:sp>
      <p:sp>
        <p:nvSpPr>
          <p:cNvPr id="5" name="Content Placeholder 4"/>
          <p:cNvSpPr>
            <a:spLocks noGrp="1"/>
          </p:cNvSpPr>
          <p:nvPr>
            <p:ph idx="1"/>
          </p:nvPr>
        </p:nvSpPr>
        <p:spPr>
          <a:xfrm>
            <a:off x="631370" y="533400"/>
            <a:ext cx="7715459" cy="838200"/>
          </a:xfrm>
        </p:spPr>
        <p:txBody>
          <a:bodyPr/>
          <a:lstStyle/>
          <a:p>
            <a:pPr marL="0" indent="0">
              <a:buNone/>
            </a:pPr>
            <a:r>
              <a:rPr lang="en-AU" sz="1800" dirty="0" smtClean="0"/>
              <a:t>DSS is the Federal Government Department administering the Commonwealth Financial Counselling Program.</a:t>
            </a:r>
          </a:p>
          <a:p>
            <a:endParaRPr lang="en-AU" sz="2000" dirty="0"/>
          </a:p>
        </p:txBody>
      </p:sp>
      <p:sp>
        <p:nvSpPr>
          <p:cNvPr id="3" name="Rectangle 2"/>
          <p:cNvSpPr/>
          <p:nvPr/>
        </p:nvSpPr>
        <p:spPr>
          <a:xfrm>
            <a:off x="212271" y="6396335"/>
            <a:ext cx="8763000" cy="461665"/>
          </a:xfrm>
          <a:prstGeom prst="rect">
            <a:avLst/>
          </a:prstGeom>
        </p:spPr>
        <p:txBody>
          <a:bodyPr wrap="square">
            <a:spAutoFit/>
          </a:bodyPr>
          <a:lstStyle/>
          <a:p>
            <a:r>
              <a:rPr lang="en-US" sz="1200" dirty="0">
                <a:hlinkClick r:id="rId3"/>
              </a:rPr>
              <a:t>http://www.dss.gov.au/our-responsibilities/communities-and-vulnerable-people/programs-services/commonwealth-financial-counselling-cfc</a:t>
            </a:r>
            <a:endParaRPr lang="en-AU" sz="1200" dirty="0"/>
          </a:p>
        </p:txBody>
      </p:sp>
      <p:pic>
        <p:nvPicPr>
          <p:cNvPr id="1026" name="Picture 2" descr="C:\Users\Fiona\Documents\My Files\a FCA\Funding\Retaining the CFCP Funding\Referral Audit\dss-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320799"/>
            <a:ext cx="5772150" cy="4848225"/>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3421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609600"/>
          </a:xfrm>
        </p:spPr>
        <p:txBody>
          <a:bodyPr/>
          <a:lstStyle/>
          <a:p>
            <a:r>
              <a:rPr lang="en-AU" dirty="0" smtClean="0"/>
              <a:t>Department of Human Services</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12</a:t>
            </a:fld>
            <a:endParaRPr lang="en-US" dirty="0"/>
          </a:p>
        </p:txBody>
      </p:sp>
      <p:sp>
        <p:nvSpPr>
          <p:cNvPr id="6" name="Rectangle 5"/>
          <p:cNvSpPr/>
          <p:nvPr/>
        </p:nvSpPr>
        <p:spPr>
          <a:xfrm>
            <a:off x="685800" y="6172200"/>
            <a:ext cx="7162800" cy="461665"/>
          </a:xfrm>
          <a:prstGeom prst="rect">
            <a:avLst/>
          </a:prstGeom>
        </p:spPr>
        <p:txBody>
          <a:bodyPr wrap="square">
            <a:spAutoFit/>
          </a:bodyPr>
          <a:lstStyle/>
          <a:p>
            <a:r>
              <a:rPr lang="en-US" sz="1200" dirty="0">
                <a:hlinkClick r:id="rId3"/>
              </a:rPr>
              <a:t>http://www.humanservices.gov.au/customer/enablers/child-support/support-services-for-separated-families</a:t>
            </a:r>
            <a:endParaRPr lang="en-AU" sz="12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7912" y="1023937"/>
            <a:ext cx="4448175" cy="4810125"/>
          </a:xfrm>
          <a:prstGeom prst="rect">
            <a:avLst/>
          </a:prstGeom>
          <a:ln w="12700">
            <a:solidFill>
              <a:schemeClr val="tx1"/>
            </a:solidFill>
          </a:ln>
        </p:spPr>
      </p:pic>
      <p:sp>
        <p:nvSpPr>
          <p:cNvPr id="7" name="Oval Callout 6"/>
          <p:cNvSpPr/>
          <p:nvPr/>
        </p:nvSpPr>
        <p:spPr>
          <a:xfrm>
            <a:off x="785812" y="3124200"/>
            <a:ext cx="1562100" cy="1295400"/>
          </a:xfrm>
          <a:prstGeom prst="wedgeEllipseCallout">
            <a:avLst>
              <a:gd name="adj1" fmla="val 70864"/>
              <a:gd name="adj2" fmla="val -31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t>Refers to financial counselling and the 1800 007 007 number</a:t>
            </a:r>
            <a:endParaRPr lang="en-AU" sz="1200" dirty="0"/>
          </a:p>
        </p:txBody>
      </p:sp>
    </p:spTree>
    <p:extLst>
      <p:ext uri="{BB962C8B-B14F-4D97-AF65-F5344CB8AC3E}">
        <p14:creationId xmlns:p14="http://schemas.microsoft.com/office/powerpoint/2010/main" val="2395558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Consumer Affairs Victoria</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13</a:t>
            </a:fld>
            <a:endParaRPr lang="en-US" dirty="0"/>
          </a:p>
        </p:txBody>
      </p:sp>
      <p:pic>
        <p:nvPicPr>
          <p:cNvPr id="1027" name="Picture 3" descr="C:\Users\Fiona\Documents\My Files\a FCA\Funding\Retaining the CFCP Funding\Referral Audit\CAV.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11514" y="1050527"/>
            <a:ext cx="7072313" cy="5304235"/>
          </a:xfrm>
          <a:prstGeom prst="rect">
            <a:avLst/>
          </a:prstGeom>
          <a:noFill/>
          <a:extLst>
            <a:ext uri="{909E8E84-426E-40DD-AFC4-6F175D3DCCD1}">
              <a14:hiddenFill xmlns:a14="http://schemas.microsoft.com/office/drawing/2010/main">
                <a:solidFill>
                  <a:srgbClr val="FFFFFF"/>
                </a:solidFill>
              </a14:hiddenFill>
            </a:ext>
          </a:extLst>
        </p:spPr>
      </p:pic>
      <p:sp>
        <p:nvSpPr>
          <p:cNvPr id="8" name="Oval Callout 7"/>
          <p:cNvSpPr/>
          <p:nvPr/>
        </p:nvSpPr>
        <p:spPr>
          <a:xfrm>
            <a:off x="1181100" y="4648200"/>
            <a:ext cx="1752600" cy="1295400"/>
          </a:xfrm>
          <a:prstGeom prst="wedgeEllipseCallout">
            <a:avLst>
              <a:gd name="adj1" fmla="val 89912"/>
              <a:gd name="adj2" fmla="val -815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t>Suggests calling 1800 007 007</a:t>
            </a:r>
            <a:endParaRPr lang="en-AU" sz="1200" dirty="0"/>
          </a:p>
        </p:txBody>
      </p:sp>
      <p:sp>
        <p:nvSpPr>
          <p:cNvPr id="6" name="Rectangle 5"/>
          <p:cNvSpPr/>
          <p:nvPr/>
        </p:nvSpPr>
        <p:spPr>
          <a:xfrm>
            <a:off x="573314" y="6480031"/>
            <a:ext cx="7162800" cy="276999"/>
          </a:xfrm>
          <a:prstGeom prst="rect">
            <a:avLst/>
          </a:prstGeom>
        </p:spPr>
        <p:txBody>
          <a:bodyPr wrap="square">
            <a:spAutoFit/>
          </a:bodyPr>
          <a:lstStyle/>
          <a:p>
            <a:r>
              <a:rPr lang="en-AU" sz="1200" dirty="0"/>
              <a:t>http://www.consumer.vic.gov.au/resources-and-education/scams/if-you-are-scammed</a:t>
            </a:r>
          </a:p>
        </p:txBody>
      </p:sp>
    </p:spTree>
    <p:extLst>
      <p:ext uri="{BB962C8B-B14F-4D97-AF65-F5344CB8AC3E}">
        <p14:creationId xmlns:p14="http://schemas.microsoft.com/office/powerpoint/2010/main" val="37824643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Australian Human Rights Commission</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14</a:t>
            </a:fld>
            <a:endParaRPr lang="en-US" dirty="0"/>
          </a:p>
        </p:txBody>
      </p:sp>
      <p:sp>
        <p:nvSpPr>
          <p:cNvPr id="6" name="Rectangle 5"/>
          <p:cNvSpPr/>
          <p:nvPr/>
        </p:nvSpPr>
        <p:spPr>
          <a:xfrm>
            <a:off x="605971" y="6385449"/>
            <a:ext cx="7239000" cy="461665"/>
          </a:xfrm>
          <a:prstGeom prst="rect">
            <a:avLst/>
          </a:prstGeom>
        </p:spPr>
        <p:txBody>
          <a:bodyPr wrap="square">
            <a:spAutoFit/>
          </a:bodyPr>
          <a:lstStyle/>
          <a:p>
            <a:r>
              <a:rPr lang="en-AU" sz="1200" dirty="0"/>
              <a:t>http://www.humanrights.gov.au/publications/your-rights-retirement/4-your-right-support-making-financial-decisions</a:t>
            </a:r>
          </a:p>
        </p:txBody>
      </p:sp>
      <p:pic>
        <p:nvPicPr>
          <p:cNvPr id="2051" name="Picture 3" descr="C:\Users\Fiona\Documents\My Files\a FCA\Funding\Retaining the CFCP Funding\Referral Audit\AHR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0886" y="838200"/>
            <a:ext cx="7153275" cy="5362575"/>
          </a:xfrm>
          <a:prstGeom prst="rect">
            <a:avLst/>
          </a:prstGeom>
          <a:noFill/>
          <a:extLst>
            <a:ext uri="{909E8E84-426E-40DD-AFC4-6F175D3DCCD1}">
              <a14:hiddenFill xmlns:a14="http://schemas.microsoft.com/office/drawing/2010/main">
                <a:solidFill>
                  <a:srgbClr val="FFFFFF"/>
                </a:solidFill>
              </a14:hiddenFill>
            </a:ext>
          </a:extLst>
        </p:spPr>
      </p:pic>
      <p:sp>
        <p:nvSpPr>
          <p:cNvPr id="7" name="Oval Callout 6"/>
          <p:cNvSpPr/>
          <p:nvPr/>
        </p:nvSpPr>
        <p:spPr>
          <a:xfrm>
            <a:off x="431800" y="4245429"/>
            <a:ext cx="2057400" cy="1295400"/>
          </a:xfrm>
          <a:prstGeom prst="wedgeEllipseCallout">
            <a:avLst>
              <a:gd name="adj1" fmla="val 84479"/>
              <a:gd name="adj2" fmla="val -445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t>Free financial information services includes information about financial counselling and  1800 007 007</a:t>
            </a:r>
            <a:endParaRPr lang="en-AU" sz="1200" dirty="0"/>
          </a:p>
        </p:txBody>
      </p:sp>
    </p:spTree>
    <p:extLst>
      <p:ext uri="{BB962C8B-B14F-4D97-AF65-F5344CB8AC3E}">
        <p14:creationId xmlns:p14="http://schemas.microsoft.com/office/powerpoint/2010/main" val="5927665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Government Regulators</a:t>
            </a:r>
            <a:endParaRPr lang="en-AU" b="1" dirty="0" smtClean="0">
              <a:solidFill>
                <a:srgbClr val="2D646E"/>
              </a:solidFill>
            </a:endParaRPr>
          </a:p>
        </p:txBody>
      </p:sp>
      <p:sp>
        <p:nvSpPr>
          <p:cNvPr id="2" name="Subtitle 1"/>
          <p:cNvSpPr>
            <a:spLocks noGrp="1"/>
          </p:cNvSpPr>
          <p:nvPr>
            <p:ph type="subTitle" idx="1"/>
          </p:nvPr>
        </p:nvSpPr>
        <p:spPr>
          <a:xfrm>
            <a:off x="1752600" y="3733800"/>
            <a:ext cx="7239000" cy="1752600"/>
          </a:xfrm>
        </p:spPr>
        <p:txBody>
          <a:bodyPr/>
          <a:lstStyle/>
          <a:p>
            <a:pPr marL="457200" indent="-457200" algn="l">
              <a:buFont typeface="Arial" panose="020B0604020202020204" pitchFamily="34" charset="0"/>
              <a:buChar char="•"/>
            </a:pPr>
            <a:r>
              <a:rPr lang="en-AU" sz="2800" dirty="0"/>
              <a:t>Australian Financial Security Authority</a:t>
            </a:r>
          </a:p>
          <a:p>
            <a:pPr marL="457200" indent="-457200" algn="l">
              <a:buFont typeface="Arial" panose="020B0604020202020204" pitchFamily="34" charset="0"/>
              <a:buChar char="•"/>
            </a:pPr>
            <a:r>
              <a:rPr lang="en-AU" sz="2800" dirty="0"/>
              <a:t>Australian Energy Regulator</a:t>
            </a:r>
          </a:p>
          <a:p>
            <a:pPr marL="457200" indent="-457200" algn="l">
              <a:buFont typeface="Arial" panose="020B0604020202020204" pitchFamily="34" charset="0"/>
              <a:buChar char="•"/>
            </a:pPr>
            <a:r>
              <a:rPr lang="en-AU" sz="2800" dirty="0"/>
              <a:t>Australian Communications Media Authority</a:t>
            </a:r>
          </a:p>
          <a:p>
            <a:endParaRPr lang="en-AU"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2584219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792162"/>
          </a:xfrm>
        </p:spPr>
        <p:txBody>
          <a:bodyPr/>
          <a:lstStyle/>
          <a:p>
            <a:r>
              <a:rPr lang="en-AU" dirty="0" smtClean="0"/>
              <a:t>Australian Financial Security Authority</a:t>
            </a:r>
            <a:endParaRPr lang="en-AU" dirty="0"/>
          </a:p>
        </p:txBody>
      </p:sp>
      <p:sp>
        <p:nvSpPr>
          <p:cNvPr id="4" name="Slide Number Placeholder 3"/>
          <p:cNvSpPr>
            <a:spLocks noGrp="1"/>
          </p:cNvSpPr>
          <p:nvPr>
            <p:ph type="sldNum" sz="quarter" idx="4294967295"/>
          </p:nvPr>
        </p:nvSpPr>
        <p:spPr>
          <a:xfrm>
            <a:off x="1295400" y="6485431"/>
            <a:ext cx="2133600" cy="365125"/>
          </a:xfrm>
        </p:spPr>
        <p:txBody>
          <a:bodyPr/>
          <a:lstStyle/>
          <a:p>
            <a:pPr>
              <a:defRPr/>
            </a:pPr>
            <a:fld id="{BD8D50E8-8813-4FB9-B121-A7BF6381412B}" type="slidenum">
              <a:rPr lang="en-US" smtClean="0"/>
              <a:pPr>
                <a:defRPr/>
              </a:pPr>
              <a:t>16</a:t>
            </a:fld>
            <a:endParaRPr lang="en-US" dirty="0"/>
          </a:p>
        </p:txBody>
      </p:sp>
      <p:sp>
        <p:nvSpPr>
          <p:cNvPr id="5" name="Content Placeholder 4"/>
          <p:cNvSpPr>
            <a:spLocks noGrp="1"/>
          </p:cNvSpPr>
          <p:nvPr>
            <p:ph idx="1"/>
          </p:nvPr>
        </p:nvSpPr>
        <p:spPr>
          <a:xfrm>
            <a:off x="269630" y="533400"/>
            <a:ext cx="8077200" cy="838200"/>
          </a:xfrm>
        </p:spPr>
        <p:txBody>
          <a:bodyPr/>
          <a:lstStyle/>
          <a:p>
            <a:r>
              <a:rPr lang="en-AU" sz="1800" dirty="0" smtClean="0"/>
              <a:t>AFSA is Australia’s personal insolvency regulator. One of the four messages rotating on the home page of the AFSA website promotes financial counselling.</a:t>
            </a:r>
          </a:p>
          <a:p>
            <a:endParaRPr lang="en-AU" sz="2000" dirty="0"/>
          </a:p>
        </p:txBody>
      </p:sp>
      <p:pic>
        <p:nvPicPr>
          <p:cNvPr id="1026" name="Picture 2" descr="C:\Users\Fiona\Documents\My Files\a FCA\Funding\Retaining the CFCP Funding\Referral Audit\AFS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457" y="1271690"/>
            <a:ext cx="5905500" cy="516255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1226457" y="6488668"/>
            <a:ext cx="1839927" cy="276999"/>
          </a:xfrm>
          <a:prstGeom prst="rect">
            <a:avLst/>
          </a:prstGeom>
        </p:spPr>
        <p:txBody>
          <a:bodyPr wrap="none">
            <a:spAutoFit/>
          </a:bodyPr>
          <a:lstStyle/>
          <a:p>
            <a:r>
              <a:rPr lang="en-AU" sz="1200" dirty="0"/>
              <a:t>https://www.afsa.gov.au/</a:t>
            </a:r>
          </a:p>
        </p:txBody>
      </p:sp>
    </p:spTree>
    <p:extLst>
      <p:ext uri="{BB962C8B-B14F-4D97-AF65-F5344CB8AC3E}">
        <p14:creationId xmlns:p14="http://schemas.microsoft.com/office/powerpoint/2010/main" val="849079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152400"/>
            <a:ext cx="7874000" cy="838200"/>
          </a:xfrm>
        </p:spPr>
        <p:txBody>
          <a:bodyPr/>
          <a:lstStyle/>
          <a:p>
            <a:pPr algn="l"/>
            <a:r>
              <a:rPr lang="en-AU" b="1" dirty="0">
                <a:solidFill>
                  <a:srgbClr val="2D646E"/>
                </a:solidFill>
              </a:rPr>
              <a:t>AFSA </a:t>
            </a:r>
            <a:r>
              <a:rPr lang="en-AU" sz="2800" b="1" i="1" dirty="0">
                <a:solidFill>
                  <a:srgbClr val="2D646E"/>
                </a:solidFill>
              </a:rPr>
              <a:t>Continued</a:t>
            </a:r>
            <a:endParaRPr lang="en-AU" b="1" i="1" dirty="0">
              <a:solidFill>
                <a:srgbClr val="2D646E"/>
              </a:solidFill>
            </a:endParaRPr>
          </a:p>
        </p:txBody>
      </p:sp>
      <p:sp>
        <p:nvSpPr>
          <p:cNvPr id="4" name="Content Placeholder 4"/>
          <p:cNvSpPr txBox="1">
            <a:spLocks/>
          </p:cNvSpPr>
          <p:nvPr/>
        </p:nvSpPr>
        <p:spPr>
          <a:xfrm>
            <a:off x="812800" y="807720"/>
            <a:ext cx="7534030" cy="838200"/>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AU" sz="1800" dirty="0" smtClean="0"/>
              <a:t>There is more detail about financial counselling, including how to contact a financial counsellor, on a special page in the AFSA site.</a:t>
            </a:r>
          </a:p>
          <a:p>
            <a:endParaRPr lang="en-AU" sz="2000" dirty="0"/>
          </a:p>
        </p:txBody>
      </p:sp>
      <p:sp>
        <p:nvSpPr>
          <p:cNvPr id="5" name="Rectangle 4"/>
          <p:cNvSpPr/>
          <p:nvPr/>
        </p:nvSpPr>
        <p:spPr>
          <a:xfrm>
            <a:off x="812800" y="6353406"/>
            <a:ext cx="6883400" cy="276999"/>
          </a:xfrm>
          <a:prstGeom prst="rect">
            <a:avLst/>
          </a:prstGeom>
        </p:spPr>
        <p:txBody>
          <a:bodyPr wrap="square">
            <a:spAutoFit/>
          </a:bodyPr>
          <a:lstStyle/>
          <a:p>
            <a:r>
              <a:rPr lang="en-US" sz="1200" dirty="0">
                <a:hlinkClick r:id="rId3"/>
              </a:rPr>
              <a:t>https://www.afsa.gov.au/debtors/financial-counsellors</a:t>
            </a:r>
            <a:endParaRPr lang="en-AU" sz="1200" dirty="0"/>
          </a:p>
        </p:txBody>
      </p:sp>
      <p:pic>
        <p:nvPicPr>
          <p:cNvPr id="2050" name="Picture 2" descr="C:\Users\Fiona\Documents\My Files\a FCA\Funding\Retaining the CFCP Funding\Referral Audit\AFSA2.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43000" y="1447799"/>
            <a:ext cx="5378450" cy="4704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66888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Australian Energy Regulator: Energy Made Easy website</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18</a:t>
            </a:fld>
            <a:endParaRPr lang="en-US" dirty="0"/>
          </a:p>
        </p:txBody>
      </p:sp>
      <p:sp>
        <p:nvSpPr>
          <p:cNvPr id="5" name="Rectangle 4"/>
          <p:cNvSpPr/>
          <p:nvPr/>
        </p:nvSpPr>
        <p:spPr>
          <a:xfrm>
            <a:off x="762000" y="6396335"/>
            <a:ext cx="7162800" cy="369332"/>
          </a:xfrm>
          <a:prstGeom prst="rect">
            <a:avLst/>
          </a:prstGeom>
        </p:spPr>
        <p:txBody>
          <a:bodyPr wrap="square">
            <a:spAutoFit/>
          </a:bodyPr>
          <a:lstStyle/>
          <a:p>
            <a:r>
              <a:rPr lang="en-US" sz="1200" dirty="0">
                <a:hlinkClick r:id="rId3"/>
              </a:rPr>
              <a:t>http://www.energymadeeasy.gov.au/frequently-asked-questions</a:t>
            </a:r>
            <a:r>
              <a:rPr lang="en-US" dirty="0"/>
              <a:t>	</a:t>
            </a:r>
            <a:endParaRPr lang="en-AU" dirty="0"/>
          </a:p>
        </p:txBody>
      </p:sp>
      <p:sp>
        <p:nvSpPr>
          <p:cNvPr id="6" name="Content Placeholder 2"/>
          <p:cNvSpPr>
            <a:spLocks noGrp="1"/>
          </p:cNvSpPr>
          <p:nvPr>
            <p:ph idx="1"/>
          </p:nvPr>
        </p:nvSpPr>
        <p:spPr>
          <a:xfrm>
            <a:off x="304800" y="990600"/>
            <a:ext cx="8077200" cy="838200"/>
          </a:xfrm>
        </p:spPr>
        <p:txBody>
          <a:bodyPr/>
          <a:lstStyle/>
          <a:p>
            <a:pPr marL="0" indent="0">
              <a:buNone/>
            </a:pPr>
            <a:r>
              <a:rPr lang="en-US" sz="1800" dirty="0"/>
              <a:t>The question is </a:t>
            </a:r>
            <a:r>
              <a:rPr lang="en-US" sz="1800" dirty="0" smtClean="0"/>
              <a:t>posed is: </a:t>
            </a:r>
            <a:r>
              <a:rPr lang="en-US" sz="1800" dirty="0"/>
              <a:t>"I am having trouble paying my energy bills. What should I do?". The response refers users to financial counsellors.</a:t>
            </a:r>
            <a:endParaRPr lang="en-AU" sz="1800" dirty="0"/>
          </a:p>
        </p:txBody>
      </p:sp>
      <p:pic>
        <p:nvPicPr>
          <p:cNvPr id="3074" name="Picture 2" descr="C:\Users\Fiona\Documents\My Files\a FCA\Funding\Retaining the CFCP Funding\Referral Audit\AER.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62099" y="1676400"/>
            <a:ext cx="6086475" cy="4564856"/>
          </a:xfrm>
          <a:prstGeom prst="rect">
            <a:avLst/>
          </a:prstGeom>
          <a:noFill/>
          <a:extLst>
            <a:ext uri="{909E8E84-426E-40DD-AFC4-6F175D3DCCD1}">
              <a14:hiddenFill xmlns:a14="http://schemas.microsoft.com/office/drawing/2010/main">
                <a:solidFill>
                  <a:srgbClr val="FFFFFF"/>
                </a:solidFill>
              </a14:hiddenFill>
            </a:ext>
          </a:extLst>
        </p:spPr>
      </p:pic>
      <p:sp>
        <p:nvSpPr>
          <p:cNvPr id="8" name="Oval Callout 7"/>
          <p:cNvSpPr/>
          <p:nvPr/>
        </p:nvSpPr>
        <p:spPr>
          <a:xfrm>
            <a:off x="76200" y="3048000"/>
            <a:ext cx="2057400" cy="1295400"/>
          </a:xfrm>
          <a:prstGeom prst="wedgeEllipseCallout">
            <a:avLst>
              <a:gd name="adj1" fmla="val 76013"/>
              <a:gd name="adj2" fmla="val -434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t>“A financial counsellor may be able to help …”</a:t>
            </a:r>
            <a:endParaRPr lang="en-AU" sz="1200" dirty="0"/>
          </a:p>
        </p:txBody>
      </p:sp>
    </p:spTree>
    <p:extLst>
      <p:ext uri="{BB962C8B-B14F-4D97-AF65-F5344CB8AC3E}">
        <p14:creationId xmlns:p14="http://schemas.microsoft.com/office/powerpoint/2010/main" val="22002998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286"/>
            <a:ext cx="8229600" cy="792162"/>
          </a:xfrm>
        </p:spPr>
        <p:txBody>
          <a:bodyPr/>
          <a:lstStyle/>
          <a:p>
            <a:r>
              <a:rPr lang="en-AU" dirty="0" smtClean="0"/>
              <a:t>Australian Communications Media Authority</a:t>
            </a:r>
            <a:endParaRPr lang="en-AU" dirty="0"/>
          </a:p>
        </p:txBody>
      </p:sp>
      <p:sp>
        <p:nvSpPr>
          <p:cNvPr id="3" name="Content Placeholder 2"/>
          <p:cNvSpPr>
            <a:spLocks noGrp="1"/>
          </p:cNvSpPr>
          <p:nvPr>
            <p:ph idx="1"/>
          </p:nvPr>
        </p:nvSpPr>
        <p:spPr>
          <a:xfrm>
            <a:off x="457200" y="631370"/>
            <a:ext cx="8077200" cy="685800"/>
          </a:xfrm>
        </p:spPr>
        <p:txBody>
          <a:bodyPr/>
          <a:lstStyle/>
          <a:p>
            <a:pPr marL="0" indent="0">
              <a:buNone/>
            </a:pPr>
            <a:r>
              <a:rPr lang="en-US" sz="1800" dirty="0"/>
              <a:t>- "In addition to seeking assistance to manage your spending on telecommunications, you may also want to meet with a financial counsellor...."</a:t>
            </a:r>
            <a:endParaRPr lang="en-AU" sz="1800" dirty="0"/>
          </a:p>
          <a:p>
            <a:pPr marL="0" indent="0">
              <a:buNone/>
            </a:pP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19</a:t>
            </a:fld>
            <a:endParaRPr lang="en-US" dirty="0"/>
          </a:p>
        </p:txBody>
      </p:sp>
      <p:sp>
        <p:nvSpPr>
          <p:cNvPr id="5" name="Rectangle 4"/>
          <p:cNvSpPr/>
          <p:nvPr/>
        </p:nvSpPr>
        <p:spPr>
          <a:xfrm>
            <a:off x="609600" y="6248400"/>
            <a:ext cx="8382000" cy="461665"/>
          </a:xfrm>
          <a:prstGeom prst="rect">
            <a:avLst/>
          </a:prstGeom>
        </p:spPr>
        <p:txBody>
          <a:bodyPr wrap="square">
            <a:spAutoFit/>
          </a:bodyPr>
          <a:lstStyle/>
          <a:p>
            <a:r>
              <a:rPr lang="en-US" sz="1200" dirty="0">
                <a:hlinkClick r:id="rId3"/>
              </a:rPr>
              <a:t>http://www.acma.gov.au/Citizen/Consumer-info/Rights-and-safeguards/Phone-contracts-and-charges/telecommunications-service-options-if-youre-experiencing-financial-hardship-fact-sheet</a:t>
            </a:r>
            <a:endParaRPr lang="en-AU" sz="1200" dirty="0"/>
          </a:p>
        </p:txBody>
      </p:sp>
      <p:pic>
        <p:nvPicPr>
          <p:cNvPr id="4100" name="Picture 4" descr="C:\Users\Fiona\Documents\My Files\a FCA\Funding\Retaining the CFCP Funding\Referral Audit\ACMA-2.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76399" y="1554605"/>
            <a:ext cx="4648201" cy="423294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8991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AU" sz="2800" b="1" dirty="0">
                <a:solidFill>
                  <a:srgbClr val="2D646E"/>
                </a:solidFill>
              </a:rPr>
              <a:t>About this Document</a:t>
            </a:r>
          </a:p>
        </p:txBody>
      </p:sp>
      <p:sp>
        <p:nvSpPr>
          <p:cNvPr id="3" name="Content Placeholder 2"/>
          <p:cNvSpPr>
            <a:spLocks noGrp="1"/>
          </p:cNvSpPr>
          <p:nvPr>
            <p:ph sz="half" idx="2"/>
          </p:nvPr>
        </p:nvSpPr>
        <p:spPr>
          <a:xfrm>
            <a:off x="1600200" y="990600"/>
            <a:ext cx="7086600" cy="5562600"/>
          </a:xfrm>
        </p:spPr>
        <p:txBody>
          <a:bodyPr/>
          <a:lstStyle/>
          <a:p>
            <a:r>
              <a:rPr lang="en-AU" altLang="en-US" sz="2000" dirty="0" smtClean="0"/>
              <a:t>This </a:t>
            </a:r>
            <a:r>
              <a:rPr lang="en-AU" altLang="en-US" sz="2000" dirty="0"/>
              <a:t>document </a:t>
            </a:r>
            <a:r>
              <a:rPr lang="en-AU" altLang="en-US" sz="2000" dirty="0" smtClean="0"/>
              <a:t>has information about a number of organisations that </a:t>
            </a:r>
            <a:r>
              <a:rPr lang="en-AU" altLang="en-US" sz="2000" dirty="0"/>
              <a:t>refer </a:t>
            </a:r>
            <a:r>
              <a:rPr lang="en-AU" altLang="en-US" sz="2000" dirty="0" smtClean="0"/>
              <a:t>to financial counselling and/or encourage Australians </a:t>
            </a:r>
            <a:r>
              <a:rPr lang="en-AU" altLang="en-US" sz="2000" dirty="0"/>
              <a:t>in financial difficulty </a:t>
            </a:r>
            <a:r>
              <a:rPr lang="en-AU" altLang="en-US" sz="2000" dirty="0" smtClean="0"/>
              <a:t>to contact a financial counsellor.</a:t>
            </a:r>
          </a:p>
          <a:p>
            <a:endParaRPr lang="en-AU" altLang="en-US" sz="2000" dirty="0" smtClean="0"/>
          </a:p>
          <a:p>
            <a:r>
              <a:rPr lang="en-AU" altLang="en-US" sz="2000" dirty="0" smtClean="0"/>
              <a:t>The audit included government agencies, government regulators, financial institutions, industry peak bodies, external dispute resolution schemes and information about financial counselling that is required to be included by the credit laws.</a:t>
            </a:r>
          </a:p>
          <a:p>
            <a:endParaRPr lang="en-AU" altLang="en-US" sz="2000" dirty="0"/>
          </a:p>
          <a:p>
            <a:r>
              <a:rPr lang="en-AU" altLang="en-US" sz="2000" dirty="0"/>
              <a:t>The document focuses on the most common referral sources</a:t>
            </a:r>
            <a:r>
              <a:rPr lang="en-AU" altLang="en-US" sz="2000" dirty="0" smtClean="0"/>
              <a:t>.</a:t>
            </a:r>
            <a:endParaRPr lang="en-AU" altLang="en-US" sz="2000" baseline="30000" dirty="0" smtClean="0"/>
          </a:p>
          <a:p>
            <a:pPr lvl="1"/>
            <a:r>
              <a:rPr lang="en-AU" altLang="en-US" sz="1600" dirty="0" smtClean="0"/>
              <a:t>There </a:t>
            </a:r>
            <a:r>
              <a:rPr lang="en-AU" altLang="en-US" sz="1600" dirty="0"/>
              <a:t>are other government or industry organisations that refer to financial counselling that have not been included</a:t>
            </a:r>
            <a:r>
              <a:rPr lang="en-AU" altLang="en-US" sz="1600" dirty="0" smtClean="0"/>
              <a:t>.</a:t>
            </a:r>
          </a:p>
          <a:p>
            <a:pPr lvl="1"/>
            <a:r>
              <a:rPr lang="en-AU" altLang="en-US" sz="1600" dirty="0" smtClean="0"/>
              <a:t>The audit did not include individual utilities or </a:t>
            </a:r>
            <a:r>
              <a:rPr lang="en-AU" altLang="en-US" sz="1600" dirty="0" err="1" smtClean="0"/>
              <a:t>telcos</a:t>
            </a:r>
            <a:r>
              <a:rPr lang="en-AU" altLang="en-US" sz="1600" dirty="0" smtClean="0"/>
              <a:t>.</a:t>
            </a:r>
          </a:p>
          <a:p>
            <a:pPr marL="0" lvl="1" indent="0">
              <a:buNone/>
            </a:pPr>
            <a:endParaRPr lang="en-AU" altLang="en-US" sz="1600" i="1" dirty="0" smtClean="0"/>
          </a:p>
          <a:p>
            <a:pPr marL="0" lvl="1" indent="0">
              <a:buNone/>
            </a:pPr>
            <a:r>
              <a:rPr lang="en-AU" altLang="en-US" sz="1600" i="1" dirty="0" smtClean="0"/>
              <a:t>Acknowledgement</a:t>
            </a:r>
            <a:r>
              <a:rPr lang="en-AU" altLang="en-US" sz="1600" dirty="0"/>
              <a:t>: </a:t>
            </a:r>
            <a:r>
              <a:rPr lang="en-AU" altLang="en-US" sz="1600" dirty="0" smtClean="0"/>
              <a:t>FCA thanks Alex </a:t>
            </a:r>
            <a:r>
              <a:rPr lang="en-AU" altLang="en-US" sz="1600" dirty="0"/>
              <a:t>Purcell, a law student volunteering for </a:t>
            </a:r>
            <a:r>
              <a:rPr lang="en-AU" altLang="en-US" sz="1600" dirty="0" smtClean="0"/>
              <a:t>FCA, </a:t>
            </a:r>
            <a:r>
              <a:rPr lang="en-AU" altLang="en-US" sz="1600" dirty="0"/>
              <a:t>who undertook the </a:t>
            </a:r>
            <a:r>
              <a:rPr lang="en-AU" altLang="en-US" sz="1600" dirty="0" smtClean="0"/>
              <a:t>original desktop </a:t>
            </a:r>
            <a:r>
              <a:rPr lang="en-AU" altLang="en-US" sz="1600" dirty="0"/>
              <a:t>research that formed the basis for this paper.</a:t>
            </a:r>
          </a:p>
          <a:p>
            <a:endParaRPr lang="en-AU" altLang="en-US" sz="2000" baseline="30000" dirty="0"/>
          </a:p>
          <a:p>
            <a:endParaRPr lang="en-AU" dirty="0" smtClean="0"/>
          </a:p>
          <a:p>
            <a:endParaRPr lang="en-AU" dirty="0" smtClean="0"/>
          </a:p>
        </p:txBody>
      </p:sp>
      <p:sp>
        <p:nvSpPr>
          <p:cNvPr id="4" name="Slide Number Placeholder 3"/>
          <p:cNvSpPr>
            <a:spLocks noGrp="1"/>
          </p:cNvSpPr>
          <p:nvPr>
            <p:ph type="sldNum" sz="quarter" idx="4294967295"/>
          </p:nvPr>
        </p:nvSpPr>
        <p:spPr>
          <a:xfrm>
            <a:off x="0" y="6324600"/>
            <a:ext cx="2133600" cy="365125"/>
          </a:xfrm>
        </p:spPr>
        <p:txBody>
          <a:bodyPr/>
          <a:lstStyle/>
          <a:p>
            <a:pPr>
              <a:defRPr/>
            </a:pPr>
            <a:fld id="{BD8D50E8-8813-4FB9-B121-A7BF6381412B}" type="slidenum">
              <a:rPr lang="en-US" smtClean="0"/>
              <a:pPr>
                <a:defRPr/>
              </a:pPr>
              <a:t>2</a:t>
            </a:fld>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9"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37233222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Banking Industry </a:t>
            </a:r>
            <a:endParaRPr lang="en-AU" b="1" dirty="0" smtClean="0">
              <a:solidFill>
                <a:srgbClr val="2D646E"/>
              </a:solidFill>
            </a:endParaRPr>
          </a:p>
        </p:txBody>
      </p:sp>
      <p:sp>
        <p:nvSpPr>
          <p:cNvPr id="2" name="Subtitle 1"/>
          <p:cNvSpPr>
            <a:spLocks noGrp="1"/>
          </p:cNvSpPr>
          <p:nvPr>
            <p:ph type="subTitle" idx="1"/>
          </p:nvPr>
        </p:nvSpPr>
        <p:spPr/>
        <p:txBody>
          <a:bodyPr/>
          <a:lstStyle/>
          <a:p>
            <a:pPr algn="l"/>
            <a:r>
              <a:rPr lang="en-AU" sz="2000" dirty="0" smtClean="0"/>
              <a:t>As well as the banking industry referring clients to financial counsellors, financial counsellors of course interact directly with the banks.  All of the major banks for example have set up dedicated phone lines for financial counsellors to talk to hardship teams about their clients. This assists in early resolution of issues.</a:t>
            </a:r>
            <a:endParaRPr lang="en-AU" sz="2000"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16315872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ANZ</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21</a:t>
            </a:fld>
            <a:endParaRPr lang="en-US" dirty="0"/>
          </a:p>
        </p:txBody>
      </p:sp>
      <p:sp>
        <p:nvSpPr>
          <p:cNvPr id="7" name="Rectangle 6"/>
          <p:cNvSpPr/>
          <p:nvPr/>
        </p:nvSpPr>
        <p:spPr>
          <a:xfrm>
            <a:off x="899160" y="6412047"/>
            <a:ext cx="7391400" cy="276999"/>
          </a:xfrm>
          <a:prstGeom prst="rect">
            <a:avLst/>
          </a:prstGeom>
        </p:spPr>
        <p:txBody>
          <a:bodyPr wrap="square">
            <a:spAutoFit/>
          </a:bodyPr>
          <a:lstStyle/>
          <a:p>
            <a:r>
              <a:rPr lang="en-AU" sz="1200" dirty="0"/>
              <a:t>http://www.anz.com.au/about-us/corporate-responsibility/microsite/financial-hardship/contact-us/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2072" y="838200"/>
            <a:ext cx="6505575" cy="4876800"/>
          </a:xfrm>
          <a:prstGeom prst="rect">
            <a:avLst/>
          </a:prstGeom>
          <a:ln w="12700">
            <a:solidFill>
              <a:schemeClr val="tx1"/>
            </a:solidFill>
          </a:ln>
        </p:spPr>
      </p:pic>
      <p:sp>
        <p:nvSpPr>
          <p:cNvPr id="9" name="Oval Callout 8"/>
          <p:cNvSpPr/>
          <p:nvPr/>
        </p:nvSpPr>
        <p:spPr>
          <a:xfrm>
            <a:off x="4343400" y="4495800"/>
            <a:ext cx="2286000" cy="1477260"/>
          </a:xfrm>
          <a:prstGeom prst="wedgeEllipseCallout">
            <a:avLst>
              <a:gd name="adj1" fmla="val 18895"/>
              <a:gd name="adj2" fmla="val -1058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Contact a  Financial Counsellor …(they) will give you independent advice </a:t>
            </a:r>
            <a:endParaRPr lang="en-AU" sz="1400" dirty="0"/>
          </a:p>
        </p:txBody>
      </p:sp>
    </p:spTree>
    <p:extLst>
      <p:ext uri="{BB962C8B-B14F-4D97-AF65-F5344CB8AC3E}">
        <p14:creationId xmlns:p14="http://schemas.microsoft.com/office/powerpoint/2010/main" val="9957413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National Australia Bank</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22</a:t>
            </a:fld>
            <a:endParaRPr lang="en-US" dirty="0"/>
          </a:p>
        </p:txBody>
      </p:sp>
      <p:sp>
        <p:nvSpPr>
          <p:cNvPr id="7" name="Rectangle 6"/>
          <p:cNvSpPr/>
          <p:nvPr/>
        </p:nvSpPr>
        <p:spPr>
          <a:xfrm>
            <a:off x="1143000" y="6396335"/>
            <a:ext cx="6324600" cy="461665"/>
          </a:xfrm>
          <a:prstGeom prst="rect">
            <a:avLst/>
          </a:prstGeom>
        </p:spPr>
        <p:txBody>
          <a:bodyPr wrap="square">
            <a:spAutoFit/>
          </a:bodyPr>
          <a:lstStyle/>
          <a:p>
            <a:r>
              <a:rPr lang="en-AU" sz="1200" dirty="0"/>
              <a:t>http://www.nab.com.au/personal/help-and-guidance/financial-hardship/what-happens-afteryousubmityourapplication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1019629"/>
            <a:ext cx="7107943" cy="4495800"/>
          </a:xfrm>
          <a:prstGeom prst="rect">
            <a:avLst/>
          </a:prstGeom>
          <a:ln w="12700">
            <a:solidFill>
              <a:schemeClr val="tx1"/>
            </a:solidFill>
          </a:ln>
        </p:spPr>
      </p:pic>
      <p:sp>
        <p:nvSpPr>
          <p:cNvPr id="10" name="Oval Callout 9"/>
          <p:cNvSpPr/>
          <p:nvPr/>
        </p:nvSpPr>
        <p:spPr>
          <a:xfrm>
            <a:off x="152400" y="4747770"/>
            <a:ext cx="1676400" cy="1477260"/>
          </a:xfrm>
          <a:prstGeom prst="wedgeEllipseCallout">
            <a:avLst>
              <a:gd name="adj1" fmla="val 58110"/>
              <a:gd name="adj2" fmla="val -505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“We also recommend talking to a financial </a:t>
            </a:r>
            <a:r>
              <a:rPr lang="en-AU" sz="1400" dirty="0" err="1" smtClean="0"/>
              <a:t>counselllor</a:t>
            </a:r>
            <a:r>
              <a:rPr lang="en-AU" sz="1400" dirty="0" smtClean="0"/>
              <a:t>”</a:t>
            </a:r>
            <a:endParaRPr lang="en-AU" sz="1400" dirty="0"/>
          </a:p>
        </p:txBody>
      </p:sp>
    </p:spTree>
    <p:extLst>
      <p:ext uri="{BB962C8B-B14F-4D97-AF65-F5344CB8AC3E}">
        <p14:creationId xmlns:p14="http://schemas.microsoft.com/office/powerpoint/2010/main" val="7210663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Commonwealth Bank</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23</a:t>
            </a:fld>
            <a:endParaRPr lang="en-US" dirty="0"/>
          </a:p>
        </p:txBody>
      </p:sp>
      <p:sp>
        <p:nvSpPr>
          <p:cNvPr id="6" name="Rectangle 5"/>
          <p:cNvSpPr/>
          <p:nvPr/>
        </p:nvSpPr>
        <p:spPr>
          <a:xfrm>
            <a:off x="990600" y="6165502"/>
            <a:ext cx="6858000" cy="461665"/>
          </a:xfrm>
          <a:prstGeom prst="rect">
            <a:avLst/>
          </a:prstGeom>
        </p:spPr>
        <p:txBody>
          <a:bodyPr wrap="square">
            <a:spAutoFit/>
          </a:bodyPr>
          <a:lstStyle/>
          <a:p>
            <a:r>
              <a:rPr lang="en-US" sz="1200" dirty="0">
                <a:hlinkClick r:id="rId3"/>
              </a:rPr>
              <a:t>https://</a:t>
            </a:r>
            <a:r>
              <a:rPr lang="en-US" sz="1200" dirty="0" smtClean="0">
                <a:hlinkClick r:id="rId3"/>
              </a:rPr>
              <a:t>www.commbank.com.au/about-us/who-we-are/customer-commitment/financial-hardship.html</a:t>
            </a:r>
            <a:endParaRPr lang="en-AU" sz="12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7000" y="1314450"/>
            <a:ext cx="4048125" cy="4229100"/>
          </a:xfrm>
          <a:prstGeom prst="rect">
            <a:avLst/>
          </a:prstGeom>
          <a:ln w="12700">
            <a:solidFill>
              <a:schemeClr val="tx1"/>
            </a:solidFill>
          </a:ln>
        </p:spPr>
      </p:pic>
      <p:sp>
        <p:nvSpPr>
          <p:cNvPr id="7" name="Oval Callout 6"/>
          <p:cNvSpPr/>
          <p:nvPr/>
        </p:nvSpPr>
        <p:spPr>
          <a:xfrm>
            <a:off x="0" y="3733800"/>
            <a:ext cx="2286000" cy="1477260"/>
          </a:xfrm>
          <a:prstGeom prst="wedgeEllipseCallout">
            <a:avLst>
              <a:gd name="adj1" fmla="val 84927"/>
              <a:gd name="adj2" fmla="val 425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Refers to  financial counselling and the 1800 number</a:t>
            </a:r>
            <a:endParaRPr lang="en-AU" sz="1400" dirty="0"/>
          </a:p>
        </p:txBody>
      </p:sp>
    </p:spTree>
    <p:extLst>
      <p:ext uri="{BB962C8B-B14F-4D97-AF65-F5344CB8AC3E}">
        <p14:creationId xmlns:p14="http://schemas.microsoft.com/office/powerpoint/2010/main" val="27376087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Westpac</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24</a:t>
            </a:fld>
            <a:endParaRPr lang="en-US" dirty="0"/>
          </a:p>
        </p:txBody>
      </p:sp>
      <p:sp>
        <p:nvSpPr>
          <p:cNvPr id="8" name="Rectangle 7"/>
          <p:cNvSpPr/>
          <p:nvPr/>
        </p:nvSpPr>
        <p:spPr>
          <a:xfrm>
            <a:off x="990600" y="6347936"/>
            <a:ext cx="6781800" cy="461665"/>
          </a:xfrm>
          <a:prstGeom prst="rect">
            <a:avLst/>
          </a:prstGeom>
        </p:spPr>
        <p:txBody>
          <a:bodyPr wrap="square">
            <a:spAutoFit/>
          </a:bodyPr>
          <a:lstStyle/>
          <a:p>
            <a:r>
              <a:rPr lang="en-AU" sz="1200" dirty="0"/>
              <a:t>https://www.westpac.com.au/about-westpac/sustainability-and-community/sustainability-action/responsible-banking-investment/westpac-assist/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457200"/>
            <a:ext cx="4419599" cy="5769000"/>
          </a:xfrm>
          <a:prstGeom prst="rect">
            <a:avLst/>
          </a:prstGeom>
          <a:ln w="12700">
            <a:solidFill>
              <a:schemeClr val="tx1"/>
            </a:solidFill>
          </a:ln>
        </p:spPr>
      </p:pic>
      <p:sp>
        <p:nvSpPr>
          <p:cNvPr id="10" name="Oval Callout 9"/>
          <p:cNvSpPr/>
          <p:nvPr/>
        </p:nvSpPr>
        <p:spPr>
          <a:xfrm>
            <a:off x="0" y="3733800"/>
            <a:ext cx="2133600" cy="1477260"/>
          </a:xfrm>
          <a:prstGeom prst="wedgeEllipseCallout">
            <a:avLst>
              <a:gd name="adj1" fmla="val 83883"/>
              <a:gd name="adj2" fmla="val -223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“You can obtain free independent advice from a financial counsellor.”</a:t>
            </a:r>
            <a:endParaRPr lang="en-AU" sz="1400" dirty="0"/>
          </a:p>
        </p:txBody>
      </p:sp>
    </p:spTree>
    <p:extLst>
      <p:ext uri="{BB962C8B-B14F-4D97-AF65-F5344CB8AC3E}">
        <p14:creationId xmlns:p14="http://schemas.microsoft.com/office/powerpoint/2010/main" val="4007347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Industry Peak Bodies</a:t>
            </a:r>
            <a:endParaRPr lang="en-AU" b="1" dirty="0" smtClean="0">
              <a:solidFill>
                <a:srgbClr val="2D646E"/>
              </a:solidFill>
            </a:endParaRPr>
          </a:p>
        </p:txBody>
      </p:sp>
      <p:sp>
        <p:nvSpPr>
          <p:cNvPr id="2" name="Subtitle 1"/>
          <p:cNvSpPr>
            <a:spLocks noGrp="1"/>
          </p:cNvSpPr>
          <p:nvPr>
            <p:ph type="subTitle" idx="1"/>
          </p:nvPr>
        </p:nvSpPr>
        <p:spPr/>
        <p:txBody>
          <a:bodyPr/>
          <a:lstStyle/>
          <a:p>
            <a:pPr marL="457200" indent="-457200" algn="l">
              <a:buFont typeface="Arial" panose="020B0604020202020204" pitchFamily="34" charset="0"/>
              <a:buChar char="•"/>
            </a:pPr>
            <a:r>
              <a:rPr lang="en-AU" sz="2800" dirty="0" smtClean="0"/>
              <a:t>Australian Bankers Association</a:t>
            </a:r>
          </a:p>
          <a:p>
            <a:pPr marL="457200" indent="-457200" algn="l">
              <a:buFont typeface="Arial" panose="020B0604020202020204" pitchFamily="34" charset="0"/>
              <a:buChar char="•"/>
            </a:pPr>
            <a:r>
              <a:rPr lang="en-AU" sz="2800" dirty="0" smtClean="0"/>
              <a:t>Insurance Council of Australia</a:t>
            </a:r>
          </a:p>
          <a:p>
            <a:pPr marL="457200" indent="-457200" algn="l">
              <a:buFont typeface="Arial" panose="020B0604020202020204" pitchFamily="34" charset="0"/>
              <a:buChar char="•"/>
            </a:pPr>
            <a:r>
              <a:rPr lang="en-AU" sz="2800" dirty="0"/>
              <a:t>Australian Retail Credit Association</a:t>
            </a:r>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13976527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Australian Bankers Association: “Doing it Tough” website</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26</a:t>
            </a:fld>
            <a:endParaRPr lang="en-US" dirty="0"/>
          </a:p>
        </p:txBody>
      </p:sp>
      <p:sp>
        <p:nvSpPr>
          <p:cNvPr id="7" name="Rectangle 6"/>
          <p:cNvSpPr/>
          <p:nvPr/>
        </p:nvSpPr>
        <p:spPr>
          <a:xfrm>
            <a:off x="1066800" y="6396335"/>
            <a:ext cx="6705600" cy="461665"/>
          </a:xfrm>
          <a:prstGeom prst="rect">
            <a:avLst/>
          </a:prstGeom>
        </p:spPr>
        <p:txBody>
          <a:bodyPr wrap="square">
            <a:spAutoFit/>
          </a:bodyPr>
          <a:lstStyle/>
          <a:p>
            <a:r>
              <a:rPr lang="en-US" sz="1200" dirty="0">
                <a:hlinkClick r:id="rId3"/>
              </a:rPr>
              <a:t>http://www.doingittough.info/Financial-Hardship/Experiencing-financial-hardship---What-Can-My-Bank-Do-</a:t>
            </a:r>
            <a:endParaRPr lang="en-AU" sz="12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4800" y="1171575"/>
            <a:ext cx="4543425" cy="4514850"/>
          </a:xfrm>
          <a:prstGeom prst="rect">
            <a:avLst/>
          </a:prstGeom>
          <a:ln w="12700">
            <a:solidFill>
              <a:schemeClr val="tx1"/>
            </a:solidFill>
          </a:ln>
        </p:spPr>
      </p:pic>
      <p:sp>
        <p:nvSpPr>
          <p:cNvPr id="6" name="Oval Callout 5"/>
          <p:cNvSpPr/>
          <p:nvPr/>
        </p:nvSpPr>
        <p:spPr>
          <a:xfrm>
            <a:off x="1676400" y="3897086"/>
            <a:ext cx="2133600" cy="1676400"/>
          </a:xfrm>
          <a:prstGeom prst="wedgeEllipseCallout">
            <a:avLst>
              <a:gd name="adj1" fmla="val 80619"/>
              <a:gd name="adj2" fmla="val -2683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“After speaking to your bank … you may  wish to  seek advice … from (a) .. financial counsellor”</a:t>
            </a:r>
            <a:endParaRPr lang="en-AU" sz="1400" dirty="0"/>
          </a:p>
        </p:txBody>
      </p:sp>
      <p:sp>
        <p:nvSpPr>
          <p:cNvPr id="3" name="TextBox 2"/>
          <p:cNvSpPr txBox="1"/>
          <p:nvPr/>
        </p:nvSpPr>
        <p:spPr>
          <a:xfrm>
            <a:off x="500743" y="1186089"/>
            <a:ext cx="3080657" cy="2462213"/>
          </a:xfrm>
          <a:prstGeom prst="rect">
            <a:avLst/>
          </a:prstGeom>
          <a:solidFill>
            <a:schemeClr val="accent3">
              <a:lumMod val="20000"/>
              <a:lumOff val="80000"/>
            </a:schemeClr>
          </a:solidFill>
          <a:ln>
            <a:solidFill>
              <a:schemeClr val="tx1"/>
            </a:solidFill>
          </a:ln>
        </p:spPr>
        <p:txBody>
          <a:bodyPr wrap="square" rtlCol="0">
            <a:spAutoFit/>
          </a:bodyPr>
          <a:lstStyle/>
          <a:p>
            <a:pPr marL="87313" indent="-87313">
              <a:buFont typeface="Arial" panose="020B0604020202020204" pitchFamily="34" charset="0"/>
              <a:buChar char="•"/>
              <a:tabLst>
                <a:tab pos="87313" algn="l"/>
              </a:tabLst>
            </a:pPr>
            <a:r>
              <a:rPr lang="en-AU" sz="1400" dirty="0" smtClean="0"/>
              <a:t>The Code of Banking Practice also includes clauses that reference financial counselling.</a:t>
            </a:r>
          </a:p>
          <a:p>
            <a:pPr marL="87313" indent="-87313">
              <a:buFont typeface="Arial" panose="020B0604020202020204" pitchFamily="34" charset="0"/>
              <a:buChar char="•"/>
              <a:tabLst>
                <a:tab pos="87313" algn="l"/>
              </a:tabLst>
            </a:pPr>
            <a:endParaRPr lang="en-AU" sz="1400" dirty="0" smtClean="0"/>
          </a:p>
          <a:p>
            <a:pPr marL="87313" indent="-87313">
              <a:buFont typeface="Arial" panose="020B0604020202020204" pitchFamily="34" charset="0"/>
              <a:buChar char="•"/>
              <a:tabLst>
                <a:tab pos="87313" algn="l"/>
              </a:tabLst>
            </a:pPr>
            <a:r>
              <a:rPr lang="en-AU" sz="1400" dirty="0" smtClean="0"/>
              <a:t>Clause 28.9 for example says that banks will recommend that customers considering early release of superannuation to repay a credit facility should  seek independent advice from a financial counsellor.</a:t>
            </a:r>
            <a:endParaRPr lang="en-AU" sz="1400" dirty="0"/>
          </a:p>
        </p:txBody>
      </p:sp>
    </p:spTree>
    <p:extLst>
      <p:ext uri="{BB962C8B-B14F-4D97-AF65-F5344CB8AC3E}">
        <p14:creationId xmlns:p14="http://schemas.microsoft.com/office/powerpoint/2010/main" val="401901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Insurance Council of Australia: Understand Insurance website</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27</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603829"/>
            <a:ext cx="6505575" cy="4476750"/>
          </a:xfrm>
          <a:prstGeom prst="rect">
            <a:avLst/>
          </a:prstGeom>
          <a:ln>
            <a:solidFill>
              <a:schemeClr val="tx1"/>
            </a:solidFill>
          </a:ln>
        </p:spPr>
      </p:pic>
      <p:sp>
        <p:nvSpPr>
          <p:cNvPr id="10" name="Oval Callout 9"/>
          <p:cNvSpPr/>
          <p:nvPr/>
        </p:nvSpPr>
        <p:spPr>
          <a:xfrm>
            <a:off x="7391400" y="1219200"/>
            <a:ext cx="1524000" cy="1981200"/>
          </a:xfrm>
          <a:prstGeom prst="wedgeEllipseCallout">
            <a:avLst>
              <a:gd name="adj1" fmla="val -87110"/>
              <a:gd name="adj2" fmla="val 1112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Includes the Find a Financial Counsellor Map</a:t>
            </a:r>
            <a:endParaRPr lang="en-AU" sz="1400" dirty="0"/>
          </a:p>
        </p:txBody>
      </p:sp>
      <p:sp>
        <p:nvSpPr>
          <p:cNvPr id="6" name="Oval Callout 5"/>
          <p:cNvSpPr/>
          <p:nvPr/>
        </p:nvSpPr>
        <p:spPr>
          <a:xfrm>
            <a:off x="0" y="2209800"/>
            <a:ext cx="1752600" cy="1828800"/>
          </a:xfrm>
          <a:prstGeom prst="wedgeEllipseCallout">
            <a:avLst>
              <a:gd name="adj1" fmla="val 71622"/>
              <a:gd name="adj2" fmla="val 527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“A financial counsellor can help you work out your options …”</a:t>
            </a:r>
            <a:endParaRPr lang="en-AU" sz="1400" dirty="0"/>
          </a:p>
        </p:txBody>
      </p:sp>
      <p:sp>
        <p:nvSpPr>
          <p:cNvPr id="9" name="Rectangle 8"/>
          <p:cNvSpPr/>
          <p:nvPr/>
        </p:nvSpPr>
        <p:spPr>
          <a:xfrm>
            <a:off x="551543" y="6399952"/>
            <a:ext cx="7086600" cy="276999"/>
          </a:xfrm>
          <a:prstGeom prst="rect">
            <a:avLst/>
          </a:prstGeom>
        </p:spPr>
        <p:txBody>
          <a:bodyPr wrap="square">
            <a:spAutoFit/>
          </a:bodyPr>
          <a:lstStyle/>
          <a:p>
            <a:r>
              <a:rPr lang="en-US" sz="1200" dirty="0">
                <a:hlinkClick r:id="rId4"/>
              </a:rPr>
              <a:t>http://understandinsurance.com.au/financial-hardship</a:t>
            </a:r>
            <a:endParaRPr lang="en-AU" sz="1200" dirty="0"/>
          </a:p>
        </p:txBody>
      </p:sp>
      <p:sp>
        <p:nvSpPr>
          <p:cNvPr id="5" name="TextBox 4"/>
          <p:cNvSpPr txBox="1"/>
          <p:nvPr/>
        </p:nvSpPr>
        <p:spPr>
          <a:xfrm>
            <a:off x="762000" y="914400"/>
            <a:ext cx="6477000" cy="584775"/>
          </a:xfrm>
          <a:prstGeom prst="rect">
            <a:avLst/>
          </a:prstGeom>
          <a:noFill/>
        </p:spPr>
        <p:txBody>
          <a:bodyPr wrap="square" rtlCol="0">
            <a:spAutoFit/>
          </a:bodyPr>
          <a:lstStyle/>
          <a:p>
            <a:r>
              <a:rPr lang="en-AU" sz="1600" dirty="0" smtClean="0"/>
              <a:t>The Insurance Code of Practice also refers to the national phone financial counselling helpline 1800 007 007</a:t>
            </a:r>
            <a:endParaRPr lang="en-AU" sz="1600" dirty="0"/>
          </a:p>
        </p:txBody>
      </p:sp>
    </p:spTree>
    <p:extLst>
      <p:ext uri="{BB962C8B-B14F-4D97-AF65-F5344CB8AC3E}">
        <p14:creationId xmlns:p14="http://schemas.microsoft.com/office/powerpoint/2010/main" val="29163741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533400"/>
          </a:xfrm>
        </p:spPr>
        <p:txBody>
          <a:bodyPr>
            <a:normAutofit fontScale="90000"/>
          </a:bodyPr>
          <a:lstStyle/>
          <a:p>
            <a:r>
              <a:rPr lang="en-AU" dirty="0" smtClean="0"/>
              <a:t>Australian Retail Credit Association: </a:t>
            </a:r>
            <a:r>
              <a:rPr lang="en-AU" dirty="0" err="1" smtClean="0"/>
              <a:t>creditsmart</a:t>
            </a:r>
            <a:endParaRPr lang="en-AU" dirty="0"/>
          </a:p>
        </p:txBody>
      </p:sp>
      <p:sp>
        <p:nvSpPr>
          <p:cNvPr id="3" name="Content Placeholder 2"/>
          <p:cNvSpPr>
            <a:spLocks noGrp="1"/>
          </p:cNvSpPr>
          <p:nvPr>
            <p:ph idx="1"/>
          </p:nvPr>
        </p:nvSpPr>
        <p:spPr>
          <a:xfrm>
            <a:off x="381000" y="591526"/>
            <a:ext cx="8077200" cy="838200"/>
          </a:xfrm>
        </p:spPr>
        <p:txBody>
          <a:bodyPr/>
          <a:lstStyle/>
          <a:p>
            <a:pPr marL="0" indent="0">
              <a:buNone/>
            </a:pPr>
            <a:r>
              <a:rPr lang="en-AU" sz="2000" dirty="0" smtClean="0"/>
              <a:t>www.creditsmart.org.au is the new website educating Australians about comprehensive credit reporting</a:t>
            </a:r>
            <a:endParaRPr lang="en-AU" sz="2000"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28</a:t>
            </a:fld>
            <a:endParaRPr lang="en-US" dirty="0"/>
          </a:p>
        </p:txBody>
      </p:sp>
      <p:sp>
        <p:nvSpPr>
          <p:cNvPr id="6" name="Rectangle 5"/>
          <p:cNvSpPr/>
          <p:nvPr/>
        </p:nvSpPr>
        <p:spPr>
          <a:xfrm>
            <a:off x="609600" y="6428601"/>
            <a:ext cx="7162800" cy="276999"/>
          </a:xfrm>
          <a:prstGeom prst="rect">
            <a:avLst/>
          </a:prstGeom>
        </p:spPr>
        <p:txBody>
          <a:bodyPr wrap="square">
            <a:spAutoFit/>
          </a:bodyPr>
          <a:lstStyle/>
          <a:p>
            <a:r>
              <a:rPr lang="en-US" sz="1200" dirty="0">
                <a:hlinkClick r:id="rId3"/>
              </a:rPr>
              <a:t>http://creditsmart.org.au/how-manage-your-credit-effectively</a:t>
            </a:r>
            <a:endParaRPr lang="en-AU" sz="12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1600200"/>
            <a:ext cx="5267325" cy="4514850"/>
          </a:xfrm>
          <a:prstGeom prst="rect">
            <a:avLst/>
          </a:prstGeom>
          <a:ln>
            <a:solidFill>
              <a:schemeClr val="tx1"/>
            </a:solidFill>
          </a:ln>
        </p:spPr>
      </p:pic>
      <p:sp>
        <p:nvSpPr>
          <p:cNvPr id="8" name="Oval Callout 7"/>
          <p:cNvSpPr/>
          <p:nvPr/>
        </p:nvSpPr>
        <p:spPr>
          <a:xfrm>
            <a:off x="87086" y="4242707"/>
            <a:ext cx="1752600" cy="1828800"/>
          </a:xfrm>
          <a:prstGeom prst="wedgeEllipseCallout">
            <a:avLst>
              <a:gd name="adj1" fmla="val 132078"/>
              <a:gd name="adj2" fmla="val -328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“You can also speak to a  financial counsellor …”</a:t>
            </a:r>
            <a:endParaRPr lang="en-AU" sz="1400" dirty="0"/>
          </a:p>
        </p:txBody>
      </p:sp>
    </p:spTree>
    <p:extLst>
      <p:ext uri="{BB962C8B-B14F-4D97-AF65-F5344CB8AC3E}">
        <p14:creationId xmlns:p14="http://schemas.microsoft.com/office/powerpoint/2010/main" val="41113450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Ombudsman Schemes</a:t>
            </a:r>
            <a:endParaRPr lang="en-AU" b="1" dirty="0" smtClean="0">
              <a:solidFill>
                <a:srgbClr val="2D646E"/>
              </a:solidFill>
            </a:endParaRPr>
          </a:p>
        </p:txBody>
      </p:sp>
      <p:sp>
        <p:nvSpPr>
          <p:cNvPr id="2" name="Subtitle 1"/>
          <p:cNvSpPr>
            <a:spLocks noGrp="1"/>
          </p:cNvSpPr>
          <p:nvPr>
            <p:ph type="subTitle" idx="1"/>
          </p:nvPr>
        </p:nvSpPr>
        <p:spPr>
          <a:xfrm>
            <a:off x="1901371" y="3494314"/>
            <a:ext cx="7239000" cy="1752600"/>
          </a:xfrm>
        </p:spPr>
        <p:txBody>
          <a:bodyPr/>
          <a:lstStyle/>
          <a:p>
            <a:pPr marL="457200" indent="-457200" algn="l">
              <a:buFont typeface="Arial" panose="020B0604020202020204" pitchFamily="34" charset="0"/>
              <a:buChar char="•"/>
            </a:pPr>
            <a:r>
              <a:rPr lang="en-AU" sz="2800" dirty="0" smtClean="0"/>
              <a:t>Financial Ombudsman Service</a:t>
            </a:r>
          </a:p>
          <a:p>
            <a:pPr marL="457200" indent="-457200" algn="l">
              <a:buFont typeface="Arial" panose="020B0604020202020204" pitchFamily="34" charset="0"/>
              <a:buChar char="•"/>
            </a:pPr>
            <a:r>
              <a:rPr lang="en-AU" sz="2800" dirty="0" smtClean="0"/>
              <a:t>Credit Ombudsman Service</a:t>
            </a:r>
          </a:p>
          <a:p>
            <a:pPr marL="457200" indent="-457200" algn="l">
              <a:buFont typeface="Arial" panose="020B0604020202020204" pitchFamily="34" charset="0"/>
              <a:buChar char="•"/>
            </a:pPr>
            <a:r>
              <a:rPr lang="en-AU" sz="2800" dirty="0" smtClean="0"/>
              <a:t>Telecommunications Industry Ombudsman</a:t>
            </a:r>
          </a:p>
          <a:p>
            <a:pPr marL="457200" indent="-457200" algn="l">
              <a:buFont typeface="Arial" panose="020B0604020202020204" pitchFamily="34" charset="0"/>
              <a:buChar char="•"/>
            </a:pPr>
            <a:r>
              <a:rPr lang="en-AU" sz="2800" dirty="0" smtClean="0"/>
              <a:t>Energy and Water Ombudsman Victoria</a:t>
            </a:r>
          </a:p>
          <a:p>
            <a:pPr marL="457200" indent="-457200" algn="l">
              <a:buFont typeface="Arial" panose="020B0604020202020204" pitchFamily="34" charset="0"/>
              <a:buChar char="•"/>
            </a:pPr>
            <a:r>
              <a:rPr lang="en-AU" sz="2800" dirty="0" smtClean="0"/>
              <a:t>Energy and Water Ombudsman NSW</a:t>
            </a:r>
            <a:endParaRPr lang="en-AU" sz="2800"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10"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1831252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1524000" y="21771"/>
            <a:ext cx="7162800" cy="587829"/>
          </a:xfrm>
        </p:spPr>
        <p:txBody>
          <a:bodyPr>
            <a:normAutofit/>
          </a:bodyPr>
          <a:lstStyle/>
          <a:p>
            <a:r>
              <a:rPr lang="en-AU" altLang="en-US" sz="2800" dirty="0" smtClean="0"/>
              <a:t>Findings</a:t>
            </a:r>
            <a:endParaRPr lang="en-AU" altLang="en-US" dirty="0" smtClean="0"/>
          </a:p>
        </p:txBody>
      </p:sp>
      <p:sp>
        <p:nvSpPr>
          <p:cNvPr id="9219" name="Content Placeholder 2"/>
          <p:cNvSpPr>
            <a:spLocks noGrp="1"/>
          </p:cNvSpPr>
          <p:nvPr>
            <p:ph idx="1"/>
          </p:nvPr>
        </p:nvSpPr>
        <p:spPr>
          <a:xfrm>
            <a:off x="1600200" y="609600"/>
            <a:ext cx="6934200" cy="5887849"/>
          </a:xfrm>
        </p:spPr>
        <p:txBody>
          <a:bodyPr/>
          <a:lstStyle/>
          <a:p>
            <a:pPr marL="0" indent="0" fontAlgn="base">
              <a:spcAft>
                <a:spcPct val="0"/>
              </a:spcAft>
              <a:buNone/>
            </a:pPr>
            <a:r>
              <a:rPr lang="en-AU" altLang="en-US" sz="2000" b="1" dirty="0" smtClean="0"/>
              <a:t>Numbers of organisations encouraging referrals to financial counsellors</a:t>
            </a:r>
          </a:p>
          <a:p>
            <a:pPr fontAlgn="base">
              <a:spcAft>
                <a:spcPct val="0"/>
              </a:spcAft>
              <a:buFont typeface="Arial" charset="0"/>
              <a:buChar char="•"/>
            </a:pPr>
            <a:r>
              <a:rPr lang="en-AU" altLang="en-US" sz="2000" dirty="0" smtClean="0"/>
              <a:t>Six large government agencies</a:t>
            </a:r>
          </a:p>
          <a:p>
            <a:pPr lvl="1" fontAlgn="base">
              <a:spcAft>
                <a:spcPct val="0"/>
              </a:spcAft>
              <a:buFont typeface="Arial" charset="0"/>
              <a:buChar char="•"/>
            </a:pPr>
            <a:r>
              <a:rPr lang="en-AU" altLang="en-US" sz="1800" dirty="0" err="1" smtClean="0"/>
              <a:t>eg</a:t>
            </a:r>
            <a:r>
              <a:rPr lang="en-AU" altLang="en-US" sz="1800" dirty="0" smtClean="0"/>
              <a:t> </a:t>
            </a:r>
            <a:r>
              <a:rPr lang="en-AU" altLang="en-US" sz="1800" dirty="0" err="1" smtClean="0"/>
              <a:t>MoneySmart</a:t>
            </a:r>
            <a:r>
              <a:rPr lang="en-AU" altLang="en-US" sz="1800" dirty="0" smtClean="0"/>
              <a:t>, the financial literacy website of the Australian Securities and Investments Commission. ASIC is Australia’s lead agency for financial literacy.</a:t>
            </a:r>
          </a:p>
          <a:p>
            <a:pPr fontAlgn="base">
              <a:spcAft>
                <a:spcPct val="0"/>
              </a:spcAft>
              <a:buFont typeface="Arial" charset="0"/>
              <a:buChar char="•"/>
            </a:pPr>
            <a:r>
              <a:rPr lang="en-AU" altLang="en-US" sz="2000" dirty="0" smtClean="0"/>
              <a:t>Three government regulators</a:t>
            </a:r>
          </a:p>
          <a:p>
            <a:pPr lvl="1" fontAlgn="base">
              <a:spcAft>
                <a:spcPct val="0"/>
              </a:spcAft>
              <a:buFont typeface="Arial" charset="0"/>
              <a:buChar char="•"/>
            </a:pPr>
            <a:r>
              <a:rPr lang="en-AU" altLang="en-US" sz="1800" dirty="0" err="1" smtClean="0"/>
              <a:t>eg</a:t>
            </a:r>
            <a:r>
              <a:rPr lang="en-AU" altLang="en-US" sz="1800" dirty="0" smtClean="0"/>
              <a:t> Australian Financial Security Authority (AFSA). AFSA regulates personal insolvencies.</a:t>
            </a:r>
          </a:p>
          <a:p>
            <a:pPr fontAlgn="base">
              <a:spcAft>
                <a:spcPct val="0"/>
              </a:spcAft>
              <a:buFont typeface="Arial" charset="0"/>
              <a:buChar char="•"/>
            </a:pPr>
            <a:r>
              <a:rPr lang="en-AU" altLang="en-US" sz="2000" dirty="0" smtClean="0"/>
              <a:t>All four major banks </a:t>
            </a:r>
          </a:p>
          <a:p>
            <a:pPr fontAlgn="base">
              <a:spcAft>
                <a:spcPct val="0"/>
              </a:spcAft>
              <a:buFont typeface="Arial" charset="0"/>
              <a:buChar char="•"/>
            </a:pPr>
            <a:r>
              <a:rPr lang="en-AU" altLang="en-US" sz="2000" dirty="0" smtClean="0"/>
              <a:t>The dedicated consumer focused websites of the key industry bodies in financial services </a:t>
            </a:r>
          </a:p>
          <a:p>
            <a:pPr lvl="1" fontAlgn="base">
              <a:spcAft>
                <a:spcPct val="0"/>
              </a:spcAft>
              <a:buFont typeface="Arial" charset="0"/>
              <a:buChar char="•"/>
            </a:pPr>
            <a:r>
              <a:rPr lang="en-AU" altLang="en-US" sz="1800" dirty="0" smtClean="0"/>
              <a:t>Australian Bankers Association, Insurance Council of Australia and Australian Retail Credit Association</a:t>
            </a:r>
          </a:p>
          <a:p>
            <a:pPr fontAlgn="base">
              <a:spcAft>
                <a:spcPct val="0"/>
              </a:spcAft>
              <a:buFont typeface="Arial" charset="0"/>
              <a:buChar char="•"/>
            </a:pPr>
            <a:r>
              <a:rPr lang="en-AU" altLang="en-US" sz="2000" dirty="0" smtClean="0"/>
              <a:t>Major Ombudsman Schemes - </a:t>
            </a:r>
            <a:r>
              <a:rPr lang="en-AU" altLang="en-US" sz="1800" dirty="0"/>
              <a:t>f</a:t>
            </a:r>
            <a:r>
              <a:rPr lang="en-AU" altLang="en-US" sz="1800" dirty="0" smtClean="0"/>
              <a:t>or financial service providers, </a:t>
            </a:r>
            <a:r>
              <a:rPr lang="en-AU" altLang="en-US" sz="1800" dirty="0" err="1" smtClean="0"/>
              <a:t>telcos</a:t>
            </a:r>
            <a:r>
              <a:rPr lang="en-AU" altLang="en-US" sz="1800" dirty="0" smtClean="0"/>
              <a:t> and utilities </a:t>
            </a:r>
          </a:p>
          <a:p>
            <a:pPr lvl="2" fontAlgn="base">
              <a:spcAft>
                <a:spcPct val="0"/>
              </a:spcAft>
              <a:buFont typeface="Arial" charset="0"/>
              <a:buChar char="•"/>
            </a:pPr>
            <a:endParaRPr lang="en-AU" altLang="en-US" sz="1600" dirty="0" smtClean="0"/>
          </a:p>
          <a:p>
            <a:pPr lvl="1" fontAlgn="base">
              <a:spcAft>
                <a:spcPct val="0"/>
              </a:spcAft>
              <a:buFont typeface="Arial" charset="0"/>
              <a:buChar char="•"/>
            </a:pPr>
            <a:endParaRPr lang="en-AU" altLang="en-US" sz="1400" dirty="0" smtClean="0"/>
          </a:p>
          <a:p>
            <a:pPr marL="0" indent="0" fontAlgn="base">
              <a:spcAft>
                <a:spcPct val="0"/>
              </a:spcAft>
              <a:buNone/>
            </a:pPr>
            <a:endParaRPr lang="en-AU" altLang="en-US" sz="1800" b="1" dirty="0" smtClean="0"/>
          </a:p>
        </p:txBody>
      </p:sp>
      <p:sp>
        <p:nvSpPr>
          <p:cNvPr id="9220" name="Slide Number Placeholder 3"/>
          <p:cNvSpPr>
            <a:spLocks noGrp="1"/>
          </p:cNvSpPr>
          <p:nvPr>
            <p:ph type="sldNum" sz="quarter" idx="4294967295"/>
          </p:nvPr>
        </p:nvSpPr>
        <p:spPr bwMode="auto">
          <a:xfrm>
            <a:off x="152400" y="6400800"/>
            <a:ext cx="1143000" cy="288925"/>
          </a:xfrm>
          <a:noFill/>
          <a:ln>
            <a:miter lim="800000"/>
            <a:headEnd/>
            <a:tailEnd/>
          </a:ln>
        </p:spPr>
        <p:txBody>
          <a:bodyPr vert="horz" wrap="square" lIns="91440" tIns="45720" rIns="91440" bIns="45720" numCol="1" anchor="t" anchorCtr="0" compatLnSpc="1">
            <a:prstTxWarp prst="textNoShape">
              <a:avLst/>
            </a:prstTxWarp>
          </a:bodyPr>
          <a:lstStyle/>
          <a:p>
            <a:fld id="{A60F69DA-2A33-4129-9C2B-23A69631EE2B}" type="slidenum">
              <a:rPr lang="en-US" altLang="en-US" smtClean="0">
                <a:latin typeface="Arial" charset="0"/>
              </a:rPr>
              <a:pPr/>
              <a:t>3</a:t>
            </a:fld>
            <a:endParaRPr lang="en-US" altLang="en-US" dirty="0" smtClean="0">
              <a:latin typeface="Arial"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792162"/>
          </a:xfrm>
        </p:spPr>
        <p:txBody>
          <a:bodyPr/>
          <a:lstStyle/>
          <a:p>
            <a:r>
              <a:rPr lang="en-AU" dirty="0" smtClean="0"/>
              <a:t>Financial Ombudsman Service</a:t>
            </a:r>
            <a:endParaRPr lang="en-AU" dirty="0"/>
          </a:p>
        </p:txBody>
      </p:sp>
      <p:sp>
        <p:nvSpPr>
          <p:cNvPr id="3" name="Content Placeholder 2"/>
          <p:cNvSpPr>
            <a:spLocks noGrp="1"/>
          </p:cNvSpPr>
          <p:nvPr>
            <p:ph idx="1"/>
          </p:nvPr>
        </p:nvSpPr>
        <p:spPr>
          <a:xfrm>
            <a:off x="457200" y="685800"/>
            <a:ext cx="8077200" cy="685800"/>
          </a:xfrm>
        </p:spPr>
        <p:txBody>
          <a:bodyPr/>
          <a:lstStyle/>
          <a:p>
            <a:pPr marL="0" indent="0">
              <a:buNone/>
            </a:pPr>
            <a:r>
              <a:rPr lang="en-US" sz="2000" dirty="0"/>
              <a:t>Under "consumers" &gt; "helpful </a:t>
            </a:r>
            <a:r>
              <a:rPr lang="en-US" sz="2000" dirty="0" smtClean="0"/>
              <a:t>links“  </a:t>
            </a:r>
            <a:r>
              <a:rPr lang="en-US" sz="2000" dirty="0"/>
              <a:t>Refers users to FCA's website and the </a:t>
            </a:r>
            <a:r>
              <a:rPr lang="en-US" sz="2000" dirty="0" smtClean="0"/>
              <a:t>1800 007 007 number</a:t>
            </a:r>
            <a:endParaRPr lang="en-AU" sz="2000" dirty="0"/>
          </a:p>
          <a:p>
            <a:pPr marL="0" indent="0">
              <a:buNone/>
            </a:pPr>
            <a:endParaRPr lang="en-AU" dirty="0"/>
          </a:p>
        </p:txBody>
      </p:sp>
      <p:pic>
        <p:nvPicPr>
          <p:cNvPr id="1026" name="Picture 2" descr="C:\Users\Fiona\Documents\My Files\a FCA\Funding\Retaining the CFCP Funding\Referral Audit\FO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3771" y="1295400"/>
            <a:ext cx="6172200" cy="4953000"/>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a:off x="1714500" y="1981200"/>
            <a:ext cx="685800" cy="3810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594360" y="6273858"/>
            <a:ext cx="6720840" cy="369332"/>
          </a:xfrm>
          <a:prstGeom prst="rect">
            <a:avLst/>
          </a:prstGeom>
        </p:spPr>
        <p:txBody>
          <a:bodyPr wrap="square">
            <a:spAutoFit/>
          </a:bodyPr>
          <a:lstStyle/>
          <a:p>
            <a:r>
              <a:rPr lang="en-US" sz="1200" dirty="0">
                <a:hlinkClick r:id="rId4"/>
              </a:rPr>
              <a:t>http://www.fos.org.au/consumers/helpful-links</a:t>
            </a:r>
            <a:r>
              <a:rPr lang="en-US" dirty="0">
                <a:hlinkClick r:id="rId4"/>
              </a:rPr>
              <a:t>/</a:t>
            </a:r>
            <a:endParaRPr lang="en-AU" dirty="0"/>
          </a:p>
        </p:txBody>
      </p:sp>
    </p:spTree>
    <p:extLst>
      <p:ext uri="{BB962C8B-B14F-4D97-AF65-F5344CB8AC3E}">
        <p14:creationId xmlns:p14="http://schemas.microsoft.com/office/powerpoint/2010/main" val="37137313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Credit Ombudsman Service</a:t>
            </a:r>
            <a:endParaRPr lang="en-AU" dirty="0"/>
          </a:p>
        </p:txBody>
      </p:sp>
      <p:sp>
        <p:nvSpPr>
          <p:cNvPr id="3" name="Content Placeholder 2"/>
          <p:cNvSpPr>
            <a:spLocks noGrp="1"/>
          </p:cNvSpPr>
          <p:nvPr>
            <p:ph idx="1"/>
          </p:nvPr>
        </p:nvSpPr>
        <p:spPr>
          <a:xfrm>
            <a:off x="457200" y="762000"/>
            <a:ext cx="8077200" cy="838200"/>
          </a:xfrm>
        </p:spPr>
        <p:txBody>
          <a:bodyPr/>
          <a:lstStyle/>
          <a:p>
            <a:pPr marL="0" indent="0">
              <a:buNone/>
            </a:pPr>
            <a:r>
              <a:rPr lang="en-US" sz="1800" dirty="0"/>
              <a:t>Under "publications" &gt; "guides and brochures" &gt; "Guide: financial </a:t>
            </a:r>
            <a:r>
              <a:rPr lang="en-US" sz="1800" dirty="0" smtClean="0"/>
              <a:t>hardship”. This document suggests consumers contact a financial counsellor in a number of places.</a:t>
            </a:r>
            <a:endParaRPr lang="en-AU" sz="1800" dirty="0"/>
          </a:p>
          <a:p>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31</a:t>
            </a:fld>
            <a:endParaRPr lang="en-US" dirty="0"/>
          </a:p>
        </p:txBody>
      </p:sp>
      <p:sp>
        <p:nvSpPr>
          <p:cNvPr id="6" name="Rectangle 5"/>
          <p:cNvSpPr/>
          <p:nvPr/>
        </p:nvSpPr>
        <p:spPr>
          <a:xfrm>
            <a:off x="899160" y="6172767"/>
            <a:ext cx="7239000" cy="461665"/>
          </a:xfrm>
          <a:prstGeom prst="rect">
            <a:avLst/>
          </a:prstGeom>
        </p:spPr>
        <p:txBody>
          <a:bodyPr wrap="square">
            <a:spAutoFit/>
          </a:bodyPr>
          <a:lstStyle/>
          <a:p>
            <a:r>
              <a:rPr lang="en-US" sz="1200" dirty="0">
                <a:hlinkClick r:id="rId3"/>
              </a:rPr>
              <a:t>http://www.cosl.com.au/cosl/assets/File/COSL%20-%20Financial%20Hardship%20Guide%202013%20(web).</a:t>
            </a:r>
            <a:r>
              <a:rPr lang="en-US" sz="1200" dirty="0" smtClean="0">
                <a:hlinkClick r:id="rId3"/>
              </a:rPr>
              <a:t>pdf</a:t>
            </a:r>
            <a:endParaRPr lang="en-AU" sz="1200" dirty="0"/>
          </a:p>
        </p:txBody>
      </p:sp>
      <p:pic>
        <p:nvPicPr>
          <p:cNvPr id="2050" name="Picture 2" descr="C:\Users\Fiona\Documents\My Files\a FCA\Funding\Retaining the CFCP Funding\Referral Audit\COS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4457" y="1600200"/>
            <a:ext cx="3352800" cy="4423443"/>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4817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Telecommunications Industry Ombudsman</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32</a:t>
            </a:fld>
            <a:endParaRPr lang="en-US" dirty="0"/>
          </a:p>
        </p:txBody>
      </p:sp>
      <p:sp>
        <p:nvSpPr>
          <p:cNvPr id="6" name="Rectangle 5"/>
          <p:cNvSpPr/>
          <p:nvPr/>
        </p:nvSpPr>
        <p:spPr>
          <a:xfrm>
            <a:off x="640080" y="6223784"/>
            <a:ext cx="6903720" cy="276999"/>
          </a:xfrm>
          <a:prstGeom prst="rect">
            <a:avLst/>
          </a:prstGeom>
        </p:spPr>
        <p:txBody>
          <a:bodyPr wrap="square">
            <a:spAutoFit/>
          </a:bodyPr>
          <a:lstStyle/>
          <a:p>
            <a:r>
              <a:rPr lang="en-US" sz="1200" dirty="0">
                <a:hlinkClick r:id="rId3"/>
              </a:rPr>
              <a:t>http://www.tio.com.au/consumers/useful-organisations</a:t>
            </a:r>
            <a:endParaRPr lang="en-AU" sz="1200" dirty="0"/>
          </a:p>
        </p:txBody>
      </p:sp>
      <p:pic>
        <p:nvPicPr>
          <p:cNvPr id="3074" name="Picture 2" descr="C:\Users\Fiona\Documents\My Files\a FCA\Funding\Retaining the CFCP Funding\Referral Audit\TIO-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0138" y="1243012"/>
            <a:ext cx="5326062" cy="4676031"/>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7" name="Oval Callout 6"/>
          <p:cNvSpPr/>
          <p:nvPr/>
        </p:nvSpPr>
        <p:spPr>
          <a:xfrm>
            <a:off x="457200" y="3124200"/>
            <a:ext cx="1752600" cy="1828800"/>
          </a:xfrm>
          <a:prstGeom prst="wedgeEllipseCallout">
            <a:avLst>
              <a:gd name="adj1" fmla="val 120815"/>
              <a:gd name="adj2" fmla="val -819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Information, support and advocacy to people in financial difficulty</a:t>
            </a:r>
            <a:endParaRPr lang="en-AU" sz="1400" dirty="0"/>
          </a:p>
        </p:txBody>
      </p:sp>
    </p:spTree>
    <p:extLst>
      <p:ext uri="{BB962C8B-B14F-4D97-AF65-F5344CB8AC3E}">
        <p14:creationId xmlns:p14="http://schemas.microsoft.com/office/powerpoint/2010/main" val="35554937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Energy and Water Ombudsman Victoria</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33</a:t>
            </a:fld>
            <a:endParaRPr lang="en-US" dirty="0"/>
          </a:p>
        </p:txBody>
      </p:sp>
      <p:sp>
        <p:nvSpPr>
          <p:cNvPr id="7" name="Rectangle 6"/>
          <p:cNvSpPr/>
          <p:nvPr/>
        </p:nvSpPr>
        <p:spPr>
          <a:xfrm>
            <a:off x="762000" y="6504801"/>
            <a:ext cx="8382000" cy="276999"/>
          </a:xfrm>
          <a:prstGeom prst="rect">
            <a:avLst/>
          </a:prstGeom>
        </p:spPr>
        <p:txBody>
          <a:bodyPr wrap="square">
            <a:spAutoFit/>
          </a:bodyPr>
          <a:lstStyle/>
          <a:p>
            <a:r>
              <a:rPr lang="en-AU" sz="1200" dirty="0"/>
              <a:t>http://www.ewov.com.au/publications-and-media/news-hot-topics/hot-topic-archive/what-to-do-if-you-cant-pay-your-bill</a:t>
            </a:r>
          </a:p>
        </p:txBody>
      </p:sp>
      <p:pic>
        <p:nvPicPr>
          <p:cNvPr id="4098" name="Picture 2" descr="C:\Users\Fiona\Documents\My Files\a FCA\Funding\Retaining the CFCP Funding\Referral Audit\EWOV-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371600"/>
            <a:ext cx="6172200" cy="4572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8" name="Oval Callout 7"/>
          <p:cNvSpPr/>
          <p:nvPr/>
        </p:nvSpPr>
        <p:spPr>
          <a:xfrm>
            <a:off x="0" y="3657600"/>
            <a:ext cx="1752600" cy="1828800"/>
          </a:xfrm>
          <a:prstGeom prst="wedgeEllipseCallout">
            <a:avLst>
              <a:gd name="adj1" fmla="val 163548"/>
              <a:gd name="adj2" fmla="val 369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“You can search for a financial counsellor …”</a:t>
            </a:r>
            <a:endParaRPr lang="en-AU" sz="1400" dirty="0"/>
          </a:p>
        </p:txBody>
      </p:sp>
    </p:spTree>
    <p:extLst>
      <p:ext uri="{BB962C8B-B14F-4D97-AF65-F5344CB8AC3E}">
        <p14:creationId xmlns:p14="http://schemas.microsoft.com/office/powerpoint/2010/main" val="1251615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Energy and Water Ombudsman NSW</a:t>
            </a:r>
            <a:endParaRPr lang="en-AU" dirty="0"/>
          </a:p>
        </p:txBody>
      </p:sp>
      <p:sp>
        <p:nvSpPr>
          <p:cNvPr id="5" name="Rectangle 4"/>
          <p:cNvSpPr/>
          <p:nvPr/>
        </p:nvSpPr>
        <p:spPr>
          <a:xfrm>
            <a:off x="876300" y="6488668"/>
            <a:ext cx="6553200" cy="276999"/>
          </a:xfrm>
          <a:prstGeom prst="rect">
            <a:avLst/>
          </a:prstGeom>
        </p:spPr>
        <p:txBody>
          <a:bodyPr wrap="square">
            <a:spAutoFit/>
          </a:bodyPr>
          <a:lstStyle/>
          <a:p>
            <a:r>
              <a:rPr lang="en-AU" sz="1200" dirty="0"/>
              <a:t>http://www.ewon.com.au/index.cfm/chill-your-power-bill/plan-for-the-bill/</a:t>
            </a:r>
          </a:p>
        </p:txBody>
      </p:sp>
      <p:pic>
        <p:nvPicPr>
          <p:cNvPr id="5122" name="Picture 2" descr="C:\Users\Fiona\Documents\My Files\a FCA\Funding\Retaining the CFCP Funding\Referral Audit\EW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485900"/>
            <a:ext cx="6172200" cy="428625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8" name="Oval Callout 7"/>
          <p:cNvSpPr/>
          <p:nvPr/>
        </p:nvSpPr>
        <p:spPr>
          <a:xfrm>
            <a:off x="304800" y="3810000"/>
            <a:ext cx="1752600" cy="1524000"/>
          </a:xfrm>
          <a:prstGeom prst="wedgeEllipseCallout">
            <a:avLst>
              <a:gd name="adj1" fmla="val 147523"/>
              <a:gd name="adj2" fmla="val 482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“Find a financial counsellor near you  …”</a:t>
            </a:r>
            <a:endParaRPr lang="en-AU" sz="1400" dirty="0"/>
          </a:p>
        </p:txBody>
      </p:sp>
    </p:spTree>
    <p:extLst>
      <p:ext uri="{BB962C8B-B14F-4D97-AF65-F5344CB8AC3E}">
        <p14:creationId xmlns:p14="http://schemas.microsoft.com/office/powerpoint/2010/main" val="31668745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Regulatory Requirements</a:t>
            </a:r>
            <a:endParaRPr lang="en-AU" b="1" dirty="0" smtClean="0">
              <a:solidFill>
                <a:srgbClr val="2D646E"/>
              </a:solidFill>
            </a:endParaRPr>
          </a:p>
        </p:txBody>
      </p:sp>
      <p:sp>
        <p:nvSpPr>
          <p:cNvPr id="2" name="Subtitle 1"/>
          <p:cNvSpPr>
            <a:spLocks noGrp="1"/>
          </p:cNvSpPr>
          <p:nvPr>
            <p:ph type="subTitle" idx="1"/>
          </p:nvPr>
        </p:nvSpPr>
        <p:spPr/>
        <p:txBody>
          <a:bodyPr/>
          <a:lstStyle/>
          <a:p>
            <a:pPr marL="457200" indent="-457200" algn="l">
              <a:buFont typeface="Arial" panose="020B0604020202020204" pitchFamily="34" charset="0"/>
              <a:buChar char="•"/>
            </a:pPr>
            <a:r>
              <a:rPr lang="en-AU" sz="2800" dirty="0" smtClean="0"/>
              <a:t>Mandatory Warning Statements under the Credit Code  - small amount credit contracts</a:t>
            </a:r>
          </a:p>
          <a:p>
            <a:pPr marL="457200" indent="-457200" algn="l">
              <a:buFont typeface="Arial" panose="020B0604020202020204" pitchFamily="34" charset="0"/>
              <a:buChar char="•"/>
            </a:pPr>
            <a:r>
              <a:rPr lang="en-AU" sz="2800" dirty="0" smtClean="0"/>
              <a:t>Default notices under the Credit Code</a:t>
            </a:r>
            <a:endParaRPr lang="en-AU" sz="2800"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12364247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685800"/>
          </a:xfrm>
        </p:spPr>
        <p:txBody>
          <a:bodyPr/>
          <a:lstStyle/>
          <a:p>
            <a:r>
              <a:rPr lang="en-AU" dirty="0" smtClean="0"/>
              <a:t>Mandatory Warning Statement re Payday Loans</a:t>
            </a:r>
            <a:endParaRPr lang="en-AU" dirty="0"/>
          </a:p>
        </p:txBody>
      </p:sp>
      <p:sp>
        <p:nvSpPr>
          <p:cNvPr id="3" name="Content Placeholder 2"/>
          <p:cNvSpPr>
            <a:spLocks noGrp="1"/>
          </p:cNvSpPr>
          <p:nvPr>
            <p:ph idx="1"/>
          </p:nvPr>
        </p:nvSpPr>
        <p:spPr>
          <a:xfrm>
            <a:off x="457200" y="762000"/>
            <a:ext cx="8077200" cy="1219200"/>
          </a:xfrm>
        </p:spPr>
        <p:txBody>
          <a:bodyPr/>
          <a:lstStyle/>
          <a:p>
            <a:r>
              <a:rPr lang="en-AU" sz="1600" dirty="0" smtClean="0"/>
              <a:t>Sections 28XXA and 28XXB of the </a:t>
            </a:r>
            <a:r>
              <a:rPr lang="en-AU" sz="1600" i="1" dirty="0" smtClean="0"/>
              <a:t>National Consumer Credit Protection Regulations 2010 </a:t>
            </a:r>
            <a:r>
              <a:rPr lang="en-AU" sz="1600" dirty="0" smtClean="0"/>
              <a:t>requires a warning statement “Do you really need a loan today?” to be given to all borrowers of small amount credit contracts (unsecured loans of less than $2,000 more commonly called payday loans. The notice must include information about financial counselling.</a:t>
            </a:r>
            <a:endParaRPr lang="en-AU" sz="1600"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36</a:t>
            </a:fld>
            <a:endParaRPr lang="en-US" dirty="0"/>
          </a:p>
        </p:txBody>
      </p:sp>
      <p:pic>
        <p:nvPicPr>
          <p:cNvPr id="6147" name="Picture 3" descr="C:\Users\Fiona\Documents\My Files\a FCA\Funding\Retaining the CFCP Funding\Referral Audit\warning-statemen-2t.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14400" y="2057400"/>
            <a:ext cx="6877050" cy="468658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6" name="Oval Callout 5"/>
          <p:cNvSpPr/>
          <p:nvPr/>
        </p:nvSpPr>
        <p:spPr>
          <a:xfrm>
            <a:off x="7162800" y="1752600"/>
            <a:ext cx="1752600" cy="1524000"/>
          </a:xfrm>
          <a:prstGeom prst="wedgeEllipseCallout">
            <a:avLst>
              <a:gd name="adj1" fmla="val -48336"/>
              <a:gd name="adj2" fmla="val 669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“For information about other options …  ring 1800  007 007”</a:t>
            </a:r>
            <a:endParaRPr lang="en-AU" sz="1400" dirty="0"/>
          </a:p>
        </p:txBody>
      </p:sp>
    </p:spTree>
    <p:extLst>
      <p:ext uri="{BB962C8B-B14F-4D97-AF65-F5344CB8AC3E}">
        <p14:creationId xmlns:p14="http://schemas.microsoft.com/office/powerpoint/2010/main" val="41969773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Credit Law Default Notices</a:t>
            </a:r>
            <a:endParaRPr lang="en-AU" dirty="0"/>
          </a:p>
        </p:txBody>
      </p:sp>
      <p:sp>
        <p:nvSpPr>
          <p:cNvPr id="3" name="Content Placeholder 2"/>
          <p:cNvSpPr>
            <a:spLocks noGrp="1"/>
          </p:cNvSpPr>
          <p:nvPr>
            <p:ph idx="1"/>
          </p:nvPr>
        </p:nvSpPr>
        <p:spPr>
          <a:xfrm>
            <a:off x="457200" y="838200"/>
            <a:ext cx="8077200" cy="533400"/>
          </a:xfrm>
        </p:spPr>
        <p:txBody>
          <a:bodyPr/>
          <a:lstStyle/>
          <a:p>
            <a:r>
              <a:rPr lang="en-AU" sz="1800" dirty="0" smtClean="0"/>
              <a:t>A number of the standard forms under the credit laws include information that a financial counsellor may also help </a:t>
            </a:r>
            <a:r>
              <a:rPr lang="en-AU" sz="1800" dirty="0" err="1" smtClean="0"/>
              <a:t>eg</a:t>
            </a:r>
            <a:r>
              <a:rPr lang="en-AU" sz="1800" dirty="0" smtClean="0"/>
              <a:t> Form 11 direct debit default, form 12 etc.</a:t>
            </a:r>
            <a:endParaRPr lang="en-AU" sz="1800"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37</a:t>
            </a:fld>
            <a:endParaRPr lang="en-US" dirty="0"/>
          </a:p>
        </p:txBody>
      </p:sp>
      <p:pic>
        <p:nvPicPr>
          <p:cNvPr id="7171" name="Picture 3" descr="C:\Users\Fiona\Documents\My Files\a FCA\Funding\Retaining the CFCP Funding\Referral Audit\default notice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828800" y="1524000"/>
            <a:ext cx="6267450" cy="5056507"/>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7" name="Oval Callout 6"/>
          <p:cNvSpPr/>
          <p:nvPr/>
        </p:nvSpPr>
        <p:spPr>
          <a:xfrm>
            <a:off x="228600" y="3825053"/>
            <a:ext cx="1981200" cy="2362200"/>
          </a:xfrm>
          <a:prstGeom prst="wedgeEllipseCallout">
            <a:avLst>
              <a:gd name="adj1" fmla="val 81351"/>
              <a:gd name="adj2" fmla="val -249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Many standard forms under the credit laws must include information about financial counselling.</a:t>
            </a:r>
            <a:endParaRPr lang="en-AU" sz="1400" dirty="0"/>
          </a:p>
        </p:txBody>
      </p:sp>
    </p:spTree>
    <p:extLst>
      <p:ext uri="{BB962C8B-B14F-4D97-AF65-F5344CB8AC3E}">
        <p14:creationId xmlns:p14="http://schemas.microsoft.com/office/powerpoint/2010/main" val="23093372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b="1" dirty="0" smtClean="0"/>
              <a:t>Appendix 1</a:t>
            </a:r>
            <a:endParaRPr lang="en-AU" b="1" dirty="0" smtClean="0">
              <a:solidFill>
                <a:srgbClr val="2D646E"/>
              </a:solidFill>
            </a:endParaRPr>
          </a:p>
        </p:txBody>
      </p:sp>
      <p:sp>
        <p:nvSpPr>
          <p:cNvPr id="2" name="Subtitle 1"/>
          <p:cNvSpPr>
            <a:spLocks noGrp="1"/>
          </p:cNvSpPr>
          <p:nvPr>
            <p:ph type="subTitle" idx="1"/>
          </p:nvPr>
        </p:nvSpPr>
        <p:spPr/>
        <p:txBody>
          <a:bodyPr/>
          <a:lstStyle/>
          <a:p>
            <a:r>
              <a:rPr lang="en-AU" dirty="0" smtClean="0"/>
              <a:t>About Financial Counselling</a:t>
            </a:r>
          </a:p>
          <a:p>
            <a:endParaRPr lang="en-AU" dirty="0"/>
          </a:p>
          <a:p>
            <a:r>
              <a:rPr lang="en-AU" dirty="0"/>
              <a:t> </a:t>
            </a:r>
          </a:p>
          <a:p>
            <a:endParaRPr lang="en-AU"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6" name="Picture 9" descr="fca banner.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1433513" cy="6858000"/>
          </a:xfrm>
          <a:prstGeom prst="rect">
            <a:avLst/>
          </a:prstGeom>
          <a:noFill/>
          <a:ln w="9525">
            <a:noFill/>
            <a:miter lim="800000"/>
            <a:headEnd/>
            <a:tailEnd/>
          </a:ln>
        </p:spPr>
      </p:pic>
      <p:sp>
        <p:nvSpPr>
          <p:cNvPr id="5" name="TextBox 3"/>
          <p:cNvSpPr txBox="1">
            <a:spLocks noChangeArrowheads="1"/>
          </p:cNvSpPr>
          <p:nvPr/>
        </p:nvSpPr>
        <p:spPr bwMode="auto">
          <a:xfrm>
            <a:off x="30956" y="3976914"/>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7588621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Service Delivery</a:t>
            </a:r>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39</a:t>
            </a:fld>
            <a:endParaRPr lang="en-US" dirty="0"/>
          </a:p>
        </p:txBody>
      </p:sp>
      <p:sp>
        <p:nvSpPr>
          <p:cNvPr id="8" name="TextBox 7"/>
          <p:cNvSpPr txBox="1"/>
          <p:nvPr/>
        </p:nvSpPr>
        <p:spPr>
          <a:xfrm>
            <a:off x="289559" y="1326772"/>
            <a:ext cx="2865612" cy="369332"/>
          </a:xfrm>
          <a:prstGeom prst="rect">
            <a:avLst/>
          </a:prstGeom>
          <a:noFill/>
        </p:spPr>
        <p:txBody>
          <a:bodyPr wrap="square" rtlCol="0">
            <a:spAutoFit/>
          </a:bodyPr>
          <a:lstStyle/>
          <a:p>
            <a:r>
              <a:rPr lang="en-AU" b="1" dirty="0" smtClean="0"/>
              <a:t>National telephone line</a:t>
            </a:r>
            <a:endParaRPr lang="en-AU" b="1" dirty="0"/>
          </a:p>
        </p:txBody>
      </p:sp>
      <p:sp>
        <p:nvSpPr>
          <p:cNvPr id="9" name="TextBox 8"/>
          <p:cNvSpPr txBox="1"/>
          <p:nvPr/>
        </p:nvSpPr>
        <p:spPr>
          <a:xfrm>
            <a:off x="3733800" y="2314187"/>
            <a:ext cx="1981200" cy="369332"/>
          </a:xfrm>
          <a:prstGeom prst="rect">
            <a:avLst/>
          </a:prstGeom>
          <a:noFill/>
        </p:spPr>
        <p:txBody>
          <a:bodyPr wrap="square" rtlCol="0">
            <a:spAutoFit/>
          </a:bodyPr>
          <a:lstStyle/>
          <a:p>
            <a:r>
              <a:rPr lang="en-AU" b="1" dirty="0" smtClean="0"/>
              <a:t>Face-to-face</a:t>
            </a:r>
            <a:endParaRPr lang="en-AU" b="1" dirty="0"/>
          </a:p>
        </p:txBody>
      </p:sp>
      <p:sp>
        <p:nvSpPr>
          <p:cNvPr id="10" name="TextBox 9"/>
          <p:cNvSpPr txBox="1"/>
          <p:nvPr/>
        </p:nvSpPr>
        <p:spPr>
          <a:xfrm>
            <a:off x="276923" y="5685687"/>
            <a:ext cx="3253742" cy="369332"/>
          </a:xfrm>
          <a:prstGeom prst="rect">
            <a:avLst/>
          </a:prstGeom>
          <a:noFill/>
        </p:spPr>
        <p:txBody>
          <a:bodyPr wrap="square" rtlCol="0">
            <a:spAutoFit/>
          </a:bodyPr>
          <a:lstStyle/>
          <a:p>
            <a:r>
              <a:rPr lang="en-AU" b="1" dirty="0" smtClean="0"/>
              <a:t>Self help website and tools</a:t>
            </a:r>
            <a:endParaRPr lang="en-AU" b="1" dirty="0"/>
          </a:p>
        </p:txBody>
      </p:sp>
      <p:pic>
        <p:nvPicPr>
          <p:cNvPr id="2052" name="Picture 4" descr="C:\Users\Fiona\Documents\My Files\a FCA\Funding\Retaining the CFCP Funding\Referral Audit\debtselfhelp.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52800" y="3470504"/>
            <a:ext cx="4419211" cy="332943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Fiona\Documents\My Files\a FCA\Funding\Retaining the CFCP Funding\Referral Audit\stockfresh_2449415_desperate-couple-calculating-their-domestic-bills-at-home_sizeXS-v3.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rot="19847427">
            <a:off x="5700622" y="406022"/>
            <a:ext cx="1903799" cy="285233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20032934">
            <a:off x="1120395" y="2156165"/>
            <a:ext cx="1582606" cy="2421388"/>
          </a:xfrm>
          <a:prstGeom prst="rect">
            <a:avLst/>
          </a:prstGeom>
        </p:spPr>
      </p:pic>
    </p:spTree>
    <p:extLst>
      <p:ext uri="{BB962C8B-B14F-4D97-AF65-F5344CB8AC3E}">
        <p14:creationId xmlns:p14="http://schemas.microsoft.com/office/powerpoint/2010/main" val="3976054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1524000" y="21771"/>
            <a:ext cx="7162800" cy="587829"/>
          </a:xfrm>
        </p:spPr>
        <p:txBody>
          <a:bodyPr>
            <a:normAutofit/>
          </a:bodyPr>
          <a:lstStyle/>
          <a:p>
            <a:r>
              <a:rPr lang="en-AU" altLang="en-US" sz="2800" dirty="0" smtClean="0"/>
              <a:t>Findings </a:t>
            </a:r>
            <a:r>
              <a:rPr lang="en-AU" altLang="en-US" sz="2000" i="1" dirty="0" smtClean="0"/>
              <a:t>continued</a:t>
            </a:r>
            <a:endParaRPr lang="en-AU" altLang="en-US" i="1" dirty="0" smtClean="0"/>
          </a:p>
        </p:txBody>
      </p:sp>
      <p:sp>
        <p:nvSpPr>
          <p:cNvPr id="9219" name="Content Placeholder 2"/>
          <p:cNvSpPr>
            <a:spLocks noGrp="1"/>
          </p:cNvSpPr>
          <p:nvPr>
            <p:ph idx="1"/>
          </p:nvPr>
        </p:nvSpPr>
        <p:spPr>
          <a:xfrm>
            <a:off x="1600200" y="609600"/>
            <a:ext cx="6934200" cy="5887849"/>
          </a:xfrm>
        </p:spPr>
        <p:txBody>
          <a:bodyPr/>
          <a:lstStyle/>
          <a:p>
            <a:pPr marL="0" indent="0" fontAlgn="base">
              <a:spcAft>
                <a:spcPct val="0"/>
              </a:spcAft>
              <a:buNone/>
            </a:pPr>
            <a:r>
              <a:rPr lang="en-AU" altLang="en-US" sz="1800" b="1" dirty="0" smtClean="0"/>
              <a:t>Referral Content</a:t>
            </a:r>
          </a:p>
          <a:p>
            <a:pPr fontAlgn="base">
              <a:spcAft>
                <a:spcPct val="0"/>
              </a:spcAft>
            </a:pPr>
            <a:r>
              <a:rPr lang="en-AU" altLang="en-US" sz="1800" dirty="0" smtClean="0"/>
              <a:t>The most common referral content was to FCA’s website and the national phone financial counselling number – 1800 007 007. </a:t>
            </a:r>
          </a:p>
          <a:p>
            <a:pPr lvl="1" fontAlgn="base">
              <a:spcAft>
                <a:spcPct val="0"/>
              </a:spcAft>
            </a:pPr>
            <a:r>
              <a:rPr lang="en-AU" altLang="en-US" sz="1600" dirty="0" smtClean="0"/>
              <a:t>Only one organisation included the “Find a Financial Counsellor Map” (</a:t>
            </a:r>
            <a:r>
              <a:rPr lang="en-AU" altLang="en-US" sz="1600" dirty="0" smtClean="0">
                <a:hlinkClick r:id="rId3"/>
              </a:rPr>
              <a:t>www.understandinsurance.com.au</a:t>
            </a:r>
            <a:r>
              <a:rPr lang="en-AU" altLang="en-US" sz="1600" dirty="0" smtClean="0"/>
              <a:t>)</a:t>
            </a:r>
          </a:p>
          <a:p>
            <a:pPr lvl="1" fontAlgn="base">
              <a:spcAft>
                <a:spcPct val="0"/>
              </a:spcAft>
            </a:pPr>
            <a:r>
              <a:rPr lang="en-AU" altLang="en-US" sz="1600" dirty="0" smtClean="0"/>
              <a:t>Very few organisations included information about </a:t>
            </a:r>
            <a:r>
              <a:rPr lang="en-AU" altLang="en-US" sz="1600" dirty="0" smtClean="0">
                <a:hlinkClick r:id="rId4"/>
              </a:rPr>
              <a:t>www.debtselfhelp.org.au</a:t>
            </a:r>
            <a:r>
              <a:rPr lang="en-AU" altLang="en-US" sz="1600" dirty="0" smtClean="0"/>
              <a:t>, the website FCA set up specifically with information for people in financial difficulty </a:t>
            </a:r>
            <a:endParaRPr lang="en-AU" altLang="en-US" sz="1600" dirty="0"/>
          </a:p>
          <a:p>
            <a:pPr marL="0" indent="0" fontAlgn="base">
              <a:spcAft>
                <a:spcPct val="0"/>
              </a:spcAft>
              <a:buNone/>
            </a:pPr>
            <a:r>
              <a:rPr lang="en-AU" altLang="en-US" sz="1800" b="1" dirty="0" smtClean="0"/>
              <a:t>Prominence </a:t>
            </a:r>
          </a:p>
          <a:p>
            <a:pPr fontAlgn="base">
              <a:spcAft>
                <a:spcPct val="0"/>
              </a:spcAft>
              <a:buFont typeface="Arial" charset="0"/>
              <a:buChar char="•"/>
            </a:pPr>
            <a:r>
              <a:rPr lang="en-AU" altLang="en-US" sz="1800" dirty="0" smtClean="0"/>
              <a:t>The prominence of the referral information varied, reflecting the target group for each website. </a:t>
            </a:r>
          </a:p>
          <a:p>
            <a:pPr lvl="1" fontAlgn="base">
              <a:spcAft>
                <a:spcPct val="0"/>
              </a:spcAft>
              <a:buFont typeface="Arial" charset="0"/>
              <a:buChar char="•"/>
            </a:pPr>
            <a:r>
              <a:rPr lang="en-AU" altLang="en-US" sz="1600" dirty="0" err="1" smtClean="0"/>
              <a:t>eg</a:t>
            </a:r>
            <a:r>
              <a:rPr lang="en-AU" altLang="en-US" sz="1600" dirty="0" smtClean="0"/>
              <a:t> information on the AFSA website, which regulates bankruptcy, is very prominent</a:t>
            </a:r>
            <a:endParaRPr lang="en-AU" altLang="en-US" sz="1800" b="1" dirty="0" smtClean="0"/>
          </a:p>
          <a:p>
            <a:pPr marL="0" indent="0" fontAlgn="base">
              <a:spcAft>
                <a:spcPct val="0"/>
              </a:spcAft>
              <a:buNone/>
            </a:pPr>
            <a:r>
              <a:rPr lang="en-AU" altLang="en-US" sz="1800" b="1" dirty="0" smtClean="0"/>
              <a:t>A </a:t>
            </a:r>
            <a:r>
              <a:rPr lang="en-AU" altLang="en-US" sz="1800" b="1" dirty="0"/>
              <a:t>two way street</a:t>
            </a:r>
          </a:p>
          <a:p>
            <a:pPr fontAlgn="base">
              <a:spcAft>
                <a:spcPct val="0"/>
              </a:spcAft>
              <a:buFont typeface="Arial" charset="0"/>
              <a:buChar char="•"/>
            </a:pPr>
            <a:r>
              <a:rPr lang="en-AU" altLang="en-US" sz="1800" dirty="0"/>
              <a:t>The referral process is a two way street. Financial counsellors </a:t>
            </a:r>
            <a:r>
              <a:rPr lang="en-AU" altLang="en-US" sz="1800" dirty="0" smtClean="0"/>
              <a:t>interact with a </a:t>
            </a:r>
            <a:r>
              <a:rPr lang="en-AU" altLang="en-US" sz="1800" dirty="0"/>
              <a:t>number of organisations included in the audit. </a:t>
            </a:r>
          </a:p>
          <a:p>
            <a:pPr lvl="1" fontAlgn="base">
              <a:spcAft>
                <a:spcPct val="0"/>
              </a:spcAft>
              <a:buFont typeface="Arial" charset="0"/>
              <a:buChar char="•"/>
            </a:pPr>
            <a:r>
              <a:rPr lang="en-AU" altLang="en-US" sz="1600" dirty="0"/>
              <a:t>Example: financial counsellors may lodge complaints with ASIC or the ACCC about practices </a:t>
            </a:r>
            <a:r>
              <a:rPr lang="en-AU" altLang="en-US" sz="1600" dirty="0" smtClean="0"/>
              <a:t> which </a:t>
            </a:r>
            <a:r>
              <a:rPr lang="en-AU" altLang="en-US" sz="1600" dirty="0"/>
              <a:t>have breached the law</a:t>
            </a:r>
          </a:p>
          <a:p>
            <a:pPr lvl="1" fontAlgn="base">
              <a:spcAft>
                <a:spcPct val="0"/>
              </a:spcAft>
              <a:buFont typeface="Arial" charset="0"/>
              <a:buChar char="•"/>
            </a:pPr>
            <a:r>
              <a:rPr lang="en-AU" altLang="en-US" sz="1600" dirty="0"/>
              <a:t>Example: financial counsellors </a:t>
            </a:r>
            <a:r>
              <a:rPr lang="en-AU" altLang="en-US" sz="1600" dirty="0" smtClean="0"/>
              <a:t>sometimes refer </a:t>
            </a:r>
            <a:r>
              <a:rPr lang="en-AU" altLang="en-US" sz="1600" dirty="0"/>
              <a:t>clients to the </a:t>
            </a:r>
            <a:r>
              <a:rPr lang="en-AU" altLang="en-US" sz="1600" dirty="0" err="1"/>
              <a:t>MoneySmart</a:t>
            </a:r>
            <a:r>
              <a:rPr lang="en-AU" altLang="en-US" sz="1600" dirty="0"/>
              <a:t> website or the </a:t>
            </a:r>
            <a:r>
              <a:rPr lang="en-AU" altLang="en-US" sz="1600" dirty="0" smtClean="0"/>
              <a:t>ABA “Doing it Tough” website </a:t>
            </a:r>
            <a:endParaRPr lang="en-AU" altLang="en-US" sz="1600" dirty="0"/>
          </a:p>
          <a:p>
            <a:pPr lvl="2" fontAlgn="base">
              <a:spcAft>
                <a:spcPct val="0"/>
              </a:spcAft>
              <a:buFont typeface="Arial" charset="0"/>
              <a:buChar char="•"/>
            </a:pPr>
            <a:endParaRPr lang="en-AU" altLang="en-US" sz="1600" dirty="0" smtClean="0"/>
          </a:p>
          <a:p>
            <a:pPr lvl="1" fontAlgn="base">
              <a:spcAft>
                <a:spcPct val="0"/>
              </a:spcAft>
              <a:buFont typeface="Arial" charset="0"/>
              <a:buChar char="•"/>
            </a:pPr>
            <a:endParaRPr lang="en-AU" altLang="en-US" sz="1400" dirty="0" smtClean="0"/>
          </a:p>
          <a:p>
            <a:pPr marL="0" indent="0" fontAlgn="base">
              <a:spcAft>
                <a:spcPct val="0"/>
              </a:spcAft>
              <a:buNone/>
            </a:pPr>
            <a:endParaRPr lang="en-AU" altLang="en-US" sz="1800" b="1" dirty="0" smtClean="0"/>
          </a:p>
        </p:txBody>
      </p:sp>
      <p:sp>
        <p:nvSpPr>
          <p:cNvPr id="9220" name="Slide Number Placeholder 3"/>
          <p:cNvSpPr>
            <a:spLocks noGrp="1"/>
          </p:cNvSpPr>
          <p:nvPr>
            <p:ph type="sldNum" sz="quarter" idx="4294967295"/>
          </p:nvPr>
        </p:nvSpPr>
        <p:spPr bwMode="auto">
          <a:xfrm>
            <a:off x="152400" y="6400800"/>
            <a:ext cx="1143000" cy="288925"/>
          </a:xfrm>
          <a:noFill/>
          <a:ln>
            <a:miter lim="800000"/>
            <a:headEnd/>
            <a:tailEnd/>
          </a:ln>
        </p:spPr>
        <p:txBody>
          <a:bodyPr vert="horz" wrap="square" lIns="91440" tIns="45720" rIns="91440" bIns="45720" numCol="1" anchor="t" anchorCtr="0" compatLnSpc="1">
            <a:prstTxWarp prst="textNoShape">
              <a:avLst/>
            </a:prstTxWarp>
          </a:bodyPr>
          <a:lstStyle/>
          <a:p>
            <a:fld id="{A60F69DA-2A33-4129-9C2B-23A69631EE2B}" type="slidenum">
              <a:rPr lang="en-US" altLang="en-US" smtClean="0">
                <a:latin typeface="Arial" charset="0"/>
              </a:rPr>
              <a:pPr/>
              <a:t>4</a:t>
            </a:fld>
            <a:endParaRPr lang="en-US" altLang="en-US" dirty="0" smtClean="0">
              <a:latin typeface="Arial"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4732163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does a financial counsellor do?</a:t>
            </a:r>
            <a:endParaRPr lang="en-AU" dirty="0"/>
          </a:p>
        </p:txBody>
      </p:sp>
      <p:sp>
        <p:nvSpPr>
          <p:cNvPr id="3" name="Content Placeholder 2"/>
          <p:cNvSpPr>
            <a:spLocks noGrp="1"/>
          </p:cNvSpPr>
          <p:nvPr>
            <p:ph idx="1"/>
          </p:nvPr>
        </p:nvSpPr>
        <p:spPr>
          <a:xfrm>
            <a:off x="381000" y="838200"/>
            <a:ext cx="8077200" cy="5715000"/>
          </a:xfrm>
        </p:spPr>
        <p:txBody>
          <a:bodyPr/>
          <a:lstStyle/>
          <a:p>
            <a:pPr marL="0" indent="0">
              <a:buNone/>
            </a:pPr>
            <a:r>
              <a:rPr lang="en-AU" sz="1800" dirty="0"/>
              <a:t>Financial counsellors help their clients obtain a clear picture of their overall financial situation and the options available to them.  For example, assistance could include: </a:t>
            </a:r>
          </a:p>
          <a:p>
            <a:pPr lvl="1"/>
            <a:r>
              <a:rPr lang="en-AU" sz="1800" b="1" dirty="0" smtClean="0"/>
              <a:t>assessing </a:t>
            </a:r>
            <a:r>
              <a:rPr lang="en-AU" sz="1800" b="1" dirty="0"/>
              <a:t>which debts are priorities</a:t>
            </a:r>
            <a:r>
              <a:rPr lang="en-AU" sz="1800" dirty="0"/>
              <a:t>, including whether the debts are legally owed and the amount owing is correct;</a:t>
            </a:r>
          </a:p>
          <a:p>
            <a:pPr lvl="1"/>
            <a:r>
              <a:rPr lang="en-AU" sz="1800" b="1" dirty="0"/>
              <a:t>understanding the other factors affecting the client’s </a:t>
            </a:r>
            <a:r>
              <a:rPr lang="en-AU" sz="1800" b="1" dirty="0" smtClean="0"/>
              <a:t>situation</a:t>
            </a:r>
          </a:p>
          <a:p>
            <a:pPr lvl="2"/>
            <a:r>
              <a:rPr lang="en-AU" sz="1600" dirty="0" smtClean="0"/>
              <a:t>e.g.  </a:t>
            </a:r>
            <a:r>
              <a:rPr lang="en-AU" sz="1600" dirty="0"/>
              <a:t>health, stability of employment, abuse, relationship status, housing situation;</a:t>
            </a:r>
          </a:p>
          <a:p>
            <a:pPr lvl="1"/>
            <a:r>
              <a:rPr lang="en-AU" sz="1800" b="1" dirty="0"/>
              <a:t>developing or refining a money </a:t>
            </a:r>
            <a:r>
              <a:rPr lang="en-AU" sz="1800" b="1" dirty="0" smtClean="0"/>
              <a:t>plan</a:t>
            </a:r>
          </a:p>
          <a:p>
            <a:pPr lvl="2"/>
            <a:r>
              <a:rPr lang="en-AU" sz="1600" dirty="0" smtClean="0"/>
              <a:t>including </a:t>
            </a:r>
            <a:r>
              <a:rPr lang="en-AU" sz="1600" dirty="0"/>
              <a:t>looking for ways to increase the client’s </a:t>
            </a:r>
            <a:r>
              <a:rPr lang="en-AU" sz="1600" dirty="0" smtClean="0"/>
              <a:t>income</a:t>
            </a:r>
            <a:r>
              <a:rPr lang="en-AU" sz="1600" dirty="0"/>
              <a:t>;</a:t>
            </a:r>
          </a:p>
          <a:p>
            <a:pPr lvl="1"/>
            <a:r>
              <a:rPr lang="en-AU" sz="1800" b="1" dirty="0" smtClean="0"/>
              <a:t>explaining </a:t>
            </a:r>
            <a:r>
              <a:rPr lang="en-AU" sz="1800" b="1" dirty="0"/>
              <a:t>what options clients may have </a:t>
            </a:r>
            <a:r>
              <a:rPr lang="en-AU" sz="1800" dirty="0"/>
              <a:t>in relation to their debts, weighing up the pros and cons of each option;</a:t>
            </a:r>
          </a:p>
          <a:p>
            <a:pPr lvl="1"/>
            <a:r>
              <a:rPr lang="en-AU" sz="1800" b="1" dirty="0" smtClean="0"/>
              <a:t>advocating </a:t>
            </a:r>
            <a:r>
              <a:rPr lang="en-AU" sz="1800" b="1" dirty="0"/>
              <a:t>or negotiating </a:t>
            </a:r>
            <a:r>
              <a:rPr lang="en-AU" sz="1800" dirty="0"/>
              <a:t>on behalf of the client, </a:t>
            </a:r>
            <a:endParaRPr lang="en-AU" sz="1800" dirty="0" smtClean="0"/>
          </a:p>
          <a:p>
            <a:pPr lvl="2"/>
            <a:r>
              <a:rPr lang="en-AU" sz="1600" dirty="0"/>
              <a:t>e</a:t>
            </a:r>
            <a:r>
              <a:rPr lang="en-AU" sz="1600" dirty="0" smtClean="0"/>
              <a:t>.g.to </a:t>
            </a:r>
            <a:r>
              <a:rPr lang="en-AU" sz="1600" dirty="0"/>
              <a:t>reduce, defer, or waive payments or help the client lodge a dispute with a dispute resolution scheme;</a:t>
            </a:r>
          </a:p>
          <a:p>
            <a:pPr lvl="1"/>
            <a:r>
              <a:rPr lang="en-AU" sz="1800" b="1" dirty="0"/>
              <a:t>providing </a:t>
            </a:r>
            <a:r>
              <a:rPr lang="en-AU" sz="1800" b="1" dirty="0" smtClean="0"/>
              <a:t>information</a:t>
            </a:r>
          </a:p>
          <a:p>
            <a:pPr lvl="2"/>
            <a:r>
              <a:rPr lang="en-AU" sz="1600" dirty="0"/>
              <a:t>e</a:t>
            </a:r>
            <a:r>
              <a:rPr lang="en-AU" sz="1600" dirty="0" smtClean="0"/>
              <a:t>.g., </a:t>
            </a:r>
            <a:r>
              <a:rPr lang="en-AU" sz="1600" dirty="0"/>
              <a:t>about rights under the National Credit Code to apply for a hardship variation, how the credit reporting system works or what is acceptable behaviour from debt collectors, the pros and cons of bankruptcy;</a:t>
            </a:r>
          </a:p>
          <a:p>
            <a:pPr lvl="1"/>
            <a:r>
              <a:rPr lang="en-AU" sz="1800" dirty="0" smtClean="0"/>
              <a:t>identifying </a:t>
            </a:r>
            <a:r>
              <a:rPr lang="en-AU" sz="1800" dirty="0"/>
              <a:t>if the client needs </a:t>
            </a:r>
            <a:r>
              <a:rPr lang="en-AU" sz="1800" b="1" dirty="0"/>
              <a:t>ongoing support and referral </a:t>
            </a:r>
            <a:r>
              <a:rPr lang="en-AU" sz="1800" dirty="0"/>
              <a:t>to other </a:t>
            </a:r>
            <a:r>
              <a:rPr lang="en-AU" sz="1800" dirty="0" smtClean="0"/>
              <a:t>services</a:t>
            </a:r>
          </a:p>
          <a:p>
            <a:pPr lvl="2"/>
            <a:r>
              <a:rPr lang="en-AU" sz="1600" dirty="0"/>
              <a:t>e</a:t>
            </a:r>
            <a:r>
              <a:rPr lang="en-AU" sz="1600" dirty="0" smtClean="0"/>
              <a:t>.g. legal </a:t>
            </a:r>
            <a:r>
              <a:rPr lang="en-AU" sz="1600" dirty="0"/>
              <a:t>services, housing </a:t>
            </a:r>
            <a:r>
              <a:rPr lang="en-AU" sz="1600" dirty="0" smtClean="0"/>
              <a:t>services</a:t>
            </a:r>
            <a:r>
              <a:rPr lang="en-AU" sz="1600" dirty="0"/>
              <a:t>.</a:t>
            </a:r>
          </a:p>
          <a:p>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40</a:t>
            </a:fld>
            <a:endParaRPr lang="en-US" dirty="0"/>
          </a:p>
        </p:txBody>
      </p:sp>
    </p:spTree>
    <p:extLst>
      <p:ext uri="{BB962C8B-B14F-4D97-AF65-F5344CB8AC3E}">
        <p14:creationId xmlns:p14="http://schemas.microsoft.com/office/powerpoint/2010/main" val="31905788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About the Profession</a:t>
            </a:r>
            <a:endParaRPr lang="en-AU" dirty="0"/>
          </a:p>
        </p:txBody>
      </p:sp>
      <p:sp>
        <p:nvSpPr>
          <p:cNvPr id="3" name="Content Placeholder 2"/>
          <p:cNvSpPr>
            <a:spLocks noGrp="1"/>
          </p:cNvSpPr>
          <p:nvPr>
            <p:ph idx="1"/>
          </p:nvPr>
        </p:nvSpPr>
        <p:spPr/>
        <p:txBody>
          <a:bodyPr/>
          <a:lstStyle/>
          <a:p>
            <a:pPr marL="342900" lvl="1" indent="-342900">
              <a:buFont typeface="Arial"/>
              <a:buChar char="•"/>
            </a:pPr>
            <a:r>
              <a:rPr lang="en-AU" sz="1800" dirty="0"/>
              <a:t>Financial counsellors require extensive knowledge in a range of areas, including credit laws, debt enforcement laws, the bankruptcy regime, industry hardship policies and concession frameworks. Financial counsellors also require communication and counselling skills</a:t>
            </a:r>
            <a:r>
              <a:rPr lang="en-AU" sz="1800" dirty="0" smtClean="0"/>
              <a:t>.</a:t>
            </a:r>
          </a:p>
          <a:p>
            <a:pPr marL="342900" lvl="1" indent="-342900">
              <a:buFont typeface="Arial"/>
              <a:buChar char="•"/>
            </a:pPr>
            <a:endParaRPr lang="en-AU" sz="1800" dirty="0"/>
          </a:p>
          <a:p>
            <a:pPr marL="342900" lvl="1" indent="-342900">
              <a:buFont typeface="Arial"/>
              <a:buChar char="•"/>
            </a:pPr>
            <a:r>
              <a:rPr lang="en-AU" sz="1800" dirty="0" smtClean="0"/>
              <a:t>The qualification to be a financial counsellor is the Diploma of Community Services (Financial Counselling). This takes two years of full-time study or four years of part-time study.</a:t>
            </a:r>
          </a:p>
          <a:p>
            <a:pPr marL="342900" lvl="1" indent="-342900">
              <a:buFont typeface="Arial"/>
              <a:buChar char="•"/>
            </a:pPr>
            <a:endParaRPr lang="en-AU" sz="1800" dirty="0"/>
          </a:p>
          <a:p>
            <a:pPr marL="342900" lvl="1" indent="-342900">
              <a:buFont typeface="Arial"/>
              <a:buChar char="•"/>
            </a:pPr>
            <a:r>
              <a:rPr lang="en-AU" sz="1800" dirty="0" smtClean="0"/>
              <a:t>There are about 950 financial counsellors in Australia.</a:t>
            </a:r>
            <a:endParaRPr lang="en-AU" sz="1800" dirty="0"/>
          </a:p>
          <a:p>
            <a:endParaRPr lang="en-AU" dirty="0"/>
          </a:p>
        </p:txBody>
      </p:sp>
    </p:spTree>
    <p:extLst>
      <p:ext uri="{BB962C8B-B14F-4D97-AF65-F5344CB8AC3E}">
        <p14:creationId xmlns:p14="http://schemas.microsoft.com/office/powerpoint/2010/main" val="11725827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Impact of Financial Counselling</a:t>
            </a:r>
            <a:endParaRPr lang="en-AU" dirty="0"/>
          </a:p>
        </p:txBody>
      </p:sp>
      <p:sp>
        <p:nvSpPr>
          <p:cNvPr id="3" name="Content Placeholder 2"/>
          <p:cNvSpPr>
            <a:spLocks noGrp="1"/>
          </p:cNvSpPr>
          <p:nvPr>
            <p:ph idx="1"/>
          </p:nvPr>
        </p:nvSpPr>
        <p:spPr/>
        <p:txBody>
          <a:bodyPr/>
          <a:lstStyle/>
          <a:p>
            <a:r>
              <a:rPr lang="en-AU" b="1" dirty="0" smtClean="0"/>
              <a:t>Cost Benefit Analysis – Adelaide University</a:t>
            </a:r>
          </a:p>
          <a:p>
            <a:pPr lvl="1"/>
            <a:r>
              <a:rPr lang="en-AU" dirty="0"/>
              <a:t>A cost-benefit analysis of financial counselling services funded by the Wyatt Trust in South Australia, has found that every $1 invested provides a $5 </a:t>
            </a:r>
            <a:r>
              <a:rPr lang="en-AU" dirty="0" smtClean="0"/>
              <a:t>return for clients.</a:t>
            </a:r>
          </a:p>
          <a:p>
            <a:pPr lvl="2"/>
            <a:r>
              <a:rPr lang="en-AU" i="1" dirty="0"/>
              <a:t>Australian Workplace Innovation and Social Service Research </a:t>
            </a:r>
            <a:r>
              <a:rPr lang="en-AU" i="1" dirty="0" smtClean="0"/>
              <a:t>Centre,  </a:t>
            </a:r>
            <a:r>
              <a:rPr lang="en-AU" i="1" dirty="0"/>
              <a:t>Adelaide </a:t>
            </a:r>
            <a:r>
              <a:rPr lang="en-AU" i="1" dirty="0" smtClean="0"/>
              <a:t>University, “Paying it Forward”, March 2014.</a:t>
            </a:r>
            <a:endParaRPr lang="en-AU" i="1" dirty="0"/>
          </a:p>
          <a:p>
            <a:r>
              <a:rPr lang="en-AU" b="1" dirty="0" smtClean="0"/>
              <a:t>Impact Analysis – Swinburne University </a:t>
            </a:r>
          </a:p>
          <a:p>
            <a:pPr lvl="1"/>
            <a:r>
              <a:rPr lang="en-AU" dirty="0" smtClean="0"/>
              <a:t>Approximately </a:t>
            </a:r>
            <a:r>
              <a:rPr lang="en-AU" dirty="0"/>
              <a:t>two-thirds of respondents said that their financial difficulties were resolved as a result of seeing a financial counsellor. </a:t>
            </a:r>
            <a:endParaRPr lang="en-AU" dirty="0" smtClean="0"/>
          </a:p>
          <a:p>
            <a:pPr lvl="1"/>
            <a:r>
              <a:rPr lang="en-AU" dirty="0" smtClean="0"/>
              <a:t>More </a:t>
            </a:r>
            <a:r>
              <a:rPr lang="en-AU" dirty="0"/>
              <a:t>than half thought that the advice helped them to avoid bankruptcy and almost three-quarters agreed that the advice helped them to avoid or curtail legal action. </a:t>
            </a:r>
            <a:endParaRPr lang="en-AU" dirty="0" smtClean="0"/>
          </a:p>
          <a:p>
            <a:pPr lvl="1"/>
            <a:r>
              <a:rPr lang="en-AU" dirty="0" smtClean="0"/>
              <a:t>Three-quarters </a:t>
            </a:r>
            <a:r>
              <a:rPr lang="en-AU" dirty="0"/>
              <a:t>said they were better able to prioritise debt.</a:t>
            </a:r>
          </a:p>
          <a:p>
            <a:pPr lvl="2"/>
            <a:r>
              <a:rPr lang="en-GB" i="1" dirty="0" err="1" smtClean="0"/>
              <a:t>Brackertz</a:t>
            </a:r>
            <a:r>
              <a:rPr lang="en-GB" i="1" dirty="0"/>
              <a:t>, N. “I Wish I’d Known Sooner: The Impact of Financial Counselling on Debt Resolution and Personal Wellbeing”, The Salvation Army and Swinburne University of Technology (Melbourne), October 2012.</a:t>
            </a:r>
            <a:endParaRPr lang="en-AU" i="1" dirty="0"/>
          </a:p>
          <a:p>
            <a:pPr marL="0" indent="0">
              <a:buNone/>
            </a:pPr>
            <a:endParaRPr lang="en-AU" i="1" dirty="0"/>
          </a:p>
          <a:p>
            <a:endParaRPr lang="en-AU"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42</a:t>
            </a:fld>
            <a:endParaRPr lang="en-US" dirty="0"/>
          </a:p>
        </p:txBody>
      </p:sp>
    </p:spTree>
    <p:extLst>
      <p:ext uri="{BB962C8B-B14F-4D97-AF65-F5344CB8AC3E}">
        <p14:creationId xmlns:p14="http://schemas.microsoft.com/office/powerpoint/2010/main" val="1234517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1524000" y="21771"/>
            <a:ext cx="7162800" cy="792163"/>
          </a:xfrm>
        </p:spPr>
        <p:txBody>
          <a:bodyPr>
            <a:normAutofit/>
          </a:bodyPr>
          <a:lstStyle/>
          <a:p>
            <a:r>
              <a:rPr lang="en-AU" altLang="en-US" sz="2800" dirty="0" smtClean="0"/>
              <a:t>Conclusion</a:t>
            </a:r>
            <a:endParaRPr lang="en-AU" altLang="en-US" i="1" dirty="0" smtClean="0"/>
          </a:p>
        </p:txBody>
      </p:sp>
      <p:sp>
        <p:nvSpPr>
          <p:cNvPr id="9219" name="Content Placeholder 2"/>
          <p:cNvSpPr>
            <a:spLocks noGrp="1"/>
          </p:cNvSpPr>
          <p:nvPr>
            <p:ph idx="1"/>
          </p:nvPr>
        </p:nvSpPr>
        <p:spPr>
          <a:xfrm>
            <a:off x="1600200" y="762000"/>
            <a:ext cx="6934200" cy="5562600"/>
          </a:xfrm>
        </p:spPr>
        <p:txBody>
          <a:bodyPr/>
          <a:lstStyle/>
          <a:p>
            <a:pPr fontAlgn="base">
              <a:spcAft>
                <a:spcPct val="0"/>
              </a:spcAft>
              <a:buFont typeface="Arial" charset="0"/>
              <a:buChar char="•"/>
            </a:pPr>
            <a:r>
              <a:rPr lang="en-AU" altLang="en-US" sz="2000" dirty="0" smtClean="0"/>
              <a:t>Numerous organisations, both in the private and public sector, encourage Australians in financial difficulty to contact a financial counsellor.</a:t>
            </a:r>
          </a:p>
          <a:p>
            <a:pPr lvl="1" fontAlgn="base">
              <a:spcAft>
                <a:spcPct val="0"/>
              </a:spcAft>
              <a:buFont typeface="Arial" charset="0"/>
              <a:buChar char="•"/>
            </a:pPr>
            <a:r>
              <a:rPr lang="en-AU" altLang="en-US" sz="1800" dirty="0" smtClean="0"/>
              <a:t>These organisations are generally the largest or most significant in the area of financial services (the audit did not include individual </a:t>
            </a:r>
            <a:r>
              <a:rPr lang="en-AU" altLang="en-US" sz="1800" dirty="0" err="1" smtClean="0"/>
              <a:t>telcos</a:t>
            </a:r>
            <a:r>
              <a:rPr lang="en-AU" altLang="en-US" sz="1800" dirty="0" smtClean="0"/>
              <a:t> or utilities)</a:t>
            </a:r>
          </a:p>
          <a:p>
            <a:pPr fontAlgn="base">
              <a:spcAft>
                <a:spcPct val="0"/>
              </a:spcAft>
              <a:buFont typeface="Arial" charset="0"/>
              <a:buChar char="•"/>
            </a:pPr>
            <a:endParaRPr lang="en-AU" altLang="en-US" sz="2000" dirty="0"/>
          </a:p>
          <a:p>
            <a:pPr fontAlgn="base">
              <a:spcAft>
                <a:spcPct val="0"/>
              </a:spcAft>
              <a:buFont typeface="Arial" charset="0"/>
              <a:buChar char="•"/>
            </a:pPr>
            <a:r>
              <a:rPr lang="en-AU" altLang="en-US" sz="2000" dirty="0"/>
              <a:t>The audit demonstrates that </a:t>
            </a:r>
            <a:r>
              <a:rPr lang="en-AU" altLang="en-US" sz="2000" dirty="0" smtClean="0"/>
              <a:t>financial </a:t>
            </a:r>
            <a:r>
              <a:rPr lang="en-AU" altLang="en-US" sz="2000" dirty="0"/>
              <a:t>counselling is an integral component of the service delivery </a:t>
            </a:r>
            <a:r>
              <a:rPr lang="en-AU" altLang="en-US" sz="2000" dirty="0" smtClean="0"/>
              <a:t>framework for </a:t>
            </a:r>
            <a:r>
              <a:rPr lang="en-AU" altLang="en-US" sz="2000" dirty="0"/>
              <a:t>Australians in financial difficulty. </a:t>
            </a:r>
            <a:endParaRPr lang="en-AU" altLang="en-US" sz="2000" dirty="0" smtClean="0"/>
          </a:p>
          <a:p>
            <a:pPr fontAlgn="base">
              <a:spcAft>
                <a:spcPct val="0"/>
              </a:spcAft>
              <a:buFont typeface="Arial" charset="0"/>
              <a:buChar char="•"/>
            </a:pPr>
            <a:endParaRPr lang="en-AU" altLang="en-US" sz="2000" dirty="0"/>
          </a:p>
          <a:p>
            <a:pPr fontAlgn="base">
              <a:spcAft>
                <a:spcPct val="0"/>
              </a:spcAft>
              <a:buFont typeface="Arial" charset="0"/>
              <a:buChar char="•"/>
            </a:pPr>
            <a:r>
              <a:rPr lang="en-AU" altLang="en-US" sz="2000" dirty="0" smtClean="0"/>
              <a:t>FCA will suggest changes to the referral information on the sites of some organisations, to include reference to the </a:t>
            </a:r>
            <a:r>
              <a:rPr lang="en-AU" altLang="en-US" sz="2000" dirty="0" smtClean="0">
                <a:hlinkClick r:id="rId3"/>
              </a:rPr>
              <a:t>www.debtselfhelp.org.au</a:t>
            </a:r>
            <a:r>
              <a:rPr lang="en-AU" altLang="en-US" sz="2000" dirty="0" smtClean="0"/>
              <a:t> website</a:t>
            </a:r>
          </a:p>
          <a:p>
            <a:pPr lvl="1" fontAlgn="base">
              <a:spcAft>
                <a:spcPct val="0"/>
              </a:spcAft>
              <a:buFont typeface="Arial" charset="0"/>
              <a:buChar char="•"/>
            </a:pPr>
            <a:r>
              <a:rPr lang="en-AU" altLang="en-US" sz="1800" dirty="0" smtClean="0"/>
              <a:t>This site was set up by FCA to assist people in financial difficulty. It includes over 50 fact sheets, a self help tool and letter templates. This will be more useful than the FCA corporate website.</a:t>
            </a:r>
          </a:p>
          <a:p>
            <a:pPr marL="0" lvl="1" indent="0" fontAlgn="base">
              <a:spcAft>
                <a:spcPct val="0"/>
              </a:spcAft>
              <a:buNone/>
            </a:pPr>
            <a:r>
              <a:rPr lang="en-AU" altLang="en-US" sz="1600" i="1" dirty="0" smtClean="0"/>
              <a:t>Appendix </a:t>
            </a:r>
            <a:r>
              <a:rPr lang="en-AU" altLang="en-US" sz="1600" i="1" dirty="0"/>
              <a:t>1 has </a:t>
            </a:r>
            <a:r>
              <a:rPr lang="en-AU" altLang="en-US" sz="1600" i="1" dirty="0" smtClean="0"/>
              <a:t>more information about financial counselling.</a:t>
            </a:r>
            <a:endParaRPr lang="en-AU" altLang="en-US" sz="1600" dirty="0"/>
          </a:p>
          <a:p>
            <a:pPr marL="457200" lvl="1" indent="0" fontAlgn="base">
              <a:spcAft>
                <a:spcPct val="0"/>
              </a:spcAft>
              <a:buNone/>
            </a:pPr>
            <a:endParaRPr lang="en-AU" altLang="en-US" sz="1600" dirty="0"/>
          </a:p>
          <a:p>
            <a:pPr marL="457200" lvl="1" indent="0" fontAlgn="base">
              <a:spcAft>
                <a:spcPct val="0"/>
              </a:spcAft>
              <a:buNone/>
            </a:pPr>
            <a:endParaRPr lang="en-AU" altLang="en-US" sz="1400" dirty="0" smtClean="0"/>
          </a:p>
          <a:p>
            <a:pPr marL="0" indent="0" fontAlgn="base">
              <a:spcAft>
                <a:spcPct val="0"/>
              </a:spcAft>
              <a:buNone/>
            </a:pPr>
            <a:endParaRPr lang="en-AU" altLang="en-US" sz="1800" b="1" dirty="0" smtClean="0"/>
          </a:p>
        </p:txBody>
      </p:sp>
      <p:sp>
        <p:nvSpPr>
          <p:cNvPr id="9220" name="Slide Number Placeholder 3"/>
          <p:cNvSpPr>
            <a:spLocks noGrp="1"/>
          </p:cNvSpPr>
          <p:nvPr>
            <p:ph type="sldNum" sz="quarter" idx="4294967295"/>
          </p:nvPr>
        </p:nvSpPr>
        <p:spPr bwMode="auto">
          <a:xfrm>
            <a:off x="152400" y="6400800"/>
            <a:ext cx="1143000" cy="288925"/>
          </a:xfrm>
          <a:noFill/>
          <a:ln>
            <a:miter lim="800000"/>
            <a:headEnd/>
            <a:tailEnd/>
          </a:ln>
        </p:spPr>
        <p:txBody>
          <a:bodyPr vert="horz" wrap="square" lIns="91440" tIns="45720" rIns="91440" bIns="45720" numCol="1" anchor="t" anchorCtr="0" compatLnSpc="1">
            <a:prstTxWarp prst="textNoShape">
              <a:avLst/>
            </a:prstTxWarp>
          </a:bodyPr>
          <a:lstStyle/>
          <a:p>
            <a:fld id="{A60F69DA-2A33-4129-9C2B-23A69631EE2B}" type="slidenum">
              <a:rPr lang="en-US" altLang="en-US" smtClean="0">
                <a:latin typeface="Arial" charset="0"/>
              </a:rPr>
              <a:pPr/>
              <a:t>5</a:t>
            </a:fld>
            <a:endParaRPr lang="en-US" altLang="en-US" dirty="0" smtClean="0">
              <a:latin typeface="Arial"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8"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3226604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086600" cy="838200"/>
          </a:xfrm>
        </p:spPr>
        <p:txBody>
          <a:bodyPr/>
          <a:lstStyle/>
          <a:p>
            <a:r>
              <a:rPr lang="en-AU" dirty="0" smtClean="0"/>
              <a:t>Overall Snapshot </a:t>
            </a:r>
            <a:endParaRPr lang="en-AU" dirty="0"/>
          </a:p>
        </p:txBody>
      </p:sp>
      <p:sp>
        <p:nvSpPr>
          <p:cNvPr id="3" name="Content Placeholder 2"/>
          <p:cNvSpPr>
            <a:spLocks noGrp="1"/>
          </p:cNvSpPr>
          <p:nvPr>
            <p:ph sz="half" idx="2"/>
          </p:nvPr>
        </p:nvSpPr>
        <p:spPr>
          <a:xfrm>
            <a:off x="1600200" y="838200"/>
            <a:ext cx="3429000" cy="5665708"/>
          </a:xfrm>
          <a:solidFill>
            <a:schemeClr val="bg2">
              <a:lumMod val="90000"/>
            </a:schemeClr>
          </a:solidFill>
        </p:spPr>
        <p:txBody>
          <a:bodyPr/>
          <a:lstStyle/>
          <a:p>
            <a:pPr marL="0" indent="0">
              <a:buNone/>
            </a:pPr>
            <a:r>
              <a:rPr lang="en-AU" sz="1800" b="1" dirty="0" smtClean="0"/>
              <a:t>Government Agencies</a:t>
            </a:r>
          </a:p>
          <a:p>
            <a:r>
              <a:rPr lang="en-AU" sz="1800" dirty="0" err="1" smtClean="0"/>
              <a:t>MoneySmart</a:t>
            </a:r>
            <a:r>
              <a:rPr lang="en-AU" sz="1800" dirty="0" smtClean="0"/>
              <a:t> (ASIC)</a:t>
            </a:r>
          </a:p>
          <a:p>
            <a:r>
              <a:rPr lang="en-AU" sz="1800" dirty="0" smtClean="0"/>
              <a:t>www.disasterassist.gov.au</a:t>
            </a:r>
          </a:p>
          <a:p>
            <a:r>
              <a:rPr lang="en-AU" sz="1800" dirty="0" err="1" smtClean="0"/>
              <a:t>Dept</a:t>
            </a:r>
            <a:r>
              <a:rPr lang="en-AU" sz="1800" dirty="0" smtClean="0"/>
              <a:t> of Social Services</a:t>
            </a:r>
          </a:p>
          <a:p>
            <a:r>
              <a:rPr lang="en-AU" sz="1800" dirty="0" err="1" smtClean="0"/>
              <a:t>Dept</a:t>
            </a:r>
            <a:r>
              <a:rPr lang="en-AU" sz="1800" dirty="0" smtClean="0"/>
              <a:t> of Human Services</a:t>
            </a:r>
          </a:p>
          <a:p>
            <a:r>
              <a:rPr lang="en-AU" sz="1800" dirty="0" smtClean="0"/>
              <a:t>Consumer Affairs Victoria</a:t>
            </a:r>
          </a:p>
          <a:p>
            <a:r>
              <a:rPr lang="en-AU" sz="1800" dirty="0" smtClean="0"/>
              <a:t>Australian Human Rights Commission</a:t>
            </a:r>
          </a:p>
          <a:p>
            <a:pPr marL="0" indent="0">
              <a:buNone/>
            </a:pPr>
            <a:r>
              <a:rPr lang="en-AU" sz="1800" b="1" dirty="0" smtClean="0"/>
              <a:t>Government Regulators</a:t>
            </a:r>
          </a:p>
          <a:p>
            <a:r>
              <a:rPr lang="en-AU" sz="1800" dirty="0" smtClean="0"/>
              <a:t>Australian Financial Security Authority</a:t>
            </a:r>
          </a:p>
          <a:p>
            <a:r>
              <a:rPr lang="en-AU" sz="1800" dirty="0" smtClean="0"/>
              <a:t>Australian Energy Regulator</a:t>
            </a:r>
          </a:p>
          <a:p>
            <a:r>
              <a:rPr lang="en-AU" sz="1800" dirty="0" smtClean="0"/>
              <a:t>Australian Communications Media Authority</a:t>
            </a:r>
          </a:p>
          <a:p>
            <a:pPr marL="0" indent="0">
              <a:buNone/>
            </a:pPr>
            <a:r>
              <a:rPr lang="en-AU" sz="1800" b="1" dirty="0" smtClean="0"/>
              <a:t>Industry</a:t>
            </a:r>
            <a:endParaRPr lang="en-AU" sz="1800" b="1" dirty="0"/>
          </a:p>
          <a:p>
            <a:r>
              <a:rPr lang="en-AU" sz="1800" dirty="0"/>
              <a:t>ANZ, </a:t>
            </a:r>
            <a:r>
              <a:rPr lang="en-AU" sz="1800" dirty="0" err="1"/>
              <a:t>Comm</a:t>
            </a:r>
            <a:r>
              <a:rPr lang="en-AU" sz="1800" dirty="0"/>
              <a:t> Bank, NAB and Westpac </a:t>
            </a:r>
          </a:p>
          <a:p>
            <a:endParaRPr lang="en-AU" sz="1800" dirty="0" smtClean="0"/>
          </a:p>
          <a:p>
            <a:endParaRPr lang="en-AU" dirty="0" smtClean="0"/>
          </a:p>
          <a:p>
            <a:endParaRPr lang="en-AU" dirty="0" smtClean="0"/>
          </a:p>
        </p:txBody>
      </p:sp>
      <p:sp>
        <p:nvSpPr>
          <p:cNvPr id="10" name="Content Placeholder 9"/>
          <p:cNvSpPr>
            <a:spLocks noGrp="1"/>
          </p:cNvSpPr>
          <p:nvPr>
            <p:ph sz="quarter" idx="4"/>
          </p:nvPr>
        </p:nvSpPr>
        <p:spPr>
          <a:xfrm>
            <a:off x="5120640" y="838200"/>
            <a:ext cx="3947160" cy="5850374"/>
          </a:xfrm>
          <a:solidFill>
            <a:schemeClr val="bg2">
              <a:lumMod val="90000"/>
            </a:schemeClr>
          </a:solidFill>
        </p:spPr>
        <p:txBody>
          <a:bodyPr/>
          <a:lstStyle/>
          <a:p>
            <a:pPr marL="0" indent="0">
              <a:buNone/>
            </a:pPr>
            <a:r>
              <a:rPr lang="en-AU" sz="1800" b="1" dirty="0" smtClean="0"/>
              <a:t>Industry Peak Bodies</a:t>
            </a:r>
            <a:endParaRPr lang="en-AU" sz="1800" b="1" dirty="0"/>
          </a:p>
          <a:p>
            <a:r>
              <a:rPr lang="en-AU" sz="1800" dirty="0" smtClean="0"/>
              <a:t>Australian Bankers Association – </a:t>
            </a:r>
            <a:r>
              <a:rPr lang="en-AU" sz="1800" dirty="0" smtClean="0">
                <a:hlinkClick r:id="rId3"/>
              </a:rPr>
              <a:t>www.doingittough.info</a:t>
            </a:r>
            <a:endParaRPr lang="en-AU" sz="1800" dirty="0" smtClean="0"/>
          </a:p>
          <a:p>
            <a:r>
              <a:rPr lang="en-AU" sz="1800" dirty="0" smtClean="0"/>
              <a:t>Insurance Council of Australia – </a:t>
            </a:r>
            <a:r>
              <a:rPr lang="en-AU" sz="1800" dirty="0" smtClean="0">
                <a:hlinkClick r:id="rId4"/>
              </a:rPr>
              <a:t>www.understandinsurance.com.au</a:t>
            </a:r>
            <a:endParaRPr lang="en-AU" sz="1800" dirty="0" smtClean="0"/>
          </a:p>
          <a:p>
            <a:r>
              <a:rPr lang="en-AU" sz="1800" dirty="0" smtClean="0"/>
              <a:t>Australian Retail Credit Association – www.creditsmart.org.au</a:t>
            </a:r>
            <a:endParaRPr lang="en-AU" sz="1800" dirty="0"/>
          </a:p>
          <a:p>
            <a:pPr marL="0" indent="0">
              <a:buNone/>
            </a:pPr>
            <a:r>
              <a:rPr lang="en-AU" sz="1800" b="1" dirty="0" smtClean="0"/>
              <a:t>Ombudsman Schemes</a:t>
            </a:r>
            <a:endParaRPr lang="en-AU" sz="1800" b="1" dirty="0"/>
          </a:p>
          <a:p>
            <a:r>
              <a:rPr lang="en-AU" sz="1800" dirty="0" smtClean="0"/>
              <a:t>Financial Ombudsman Service</a:t>
            </a:r>
            <a:endParaRPr lang="en-AU" sz="1800" dirty="0"/>
          </a:p>
          <a:p>
            <a:r>
              <a:rPr lang="en-AU" sz="1800" dirty="0" smtClean="0"/>
              <a:t>Credit Ombudsman Service</a:t>
            </a:r>
            <a:endParaRPr lang="en-AU" sz="1800" dirty="0"/>
          </a:p>
          <a:p>
            <a:r>
              <a:rPr lang="en-AU" sz="1800" dirty="0" smtClean="0"/>
              <a:t>Telecommunications Industry Ombudsman</a:t>
            </a:r>
          </a:p>
          <a:p>
            <a:r>
              <a:rPr lang="en-AU" sz="1800" dirty="0" smtClean="0"/>
              <a:t>Energy and Water Ombudsman Victoria</a:t>
            </a:r>
          </a:p>
          <a:p>
            <a:r>
              <a:rPr lang="en-AU" sz="1800" dirty="0" smtClean="0"/>
              <a:t>Energy and Water Ombudsman NSW</a:t>
            </a:r>
          </a:p>
          <a:p>
            <a:pPr marL="0" indent="0">
              <a:buNone/>
            </a:pPr>
            <a:r>
              <a:rPr lang="en-AU" sz="1800" b="1" dirty="0" smtClean="0"/>
              <a:t>Regulatory Requirements</a:t>
            </a:r>
            <a:endParaRPr lang="en-AU" sz="1800" dirty="0" smtClean="0"/>
          </a:p>
          <a:p>
            <a:r>
              <a:rPr lang="en-AU" sz="1800" dirty="0" smtClean="0"/>
              <a:t>Warning statements and prescribed forms under the Credit Law refer to financial counselling </a:t>
            </a:r>
          </a:p>
          <a:p>
            <a:endParaRPr lang="en-AU" sz="1800" dirty="0"/>
          </a:p>
          <a:p>
            <a:endParaRPr lang="en-AU" dirty="0"/>
          </a:p>
        </p:txBody>
      </p:sp>
      <p:sp>
        <p:nvSpPr>
          <p:cNvPr id="4" name="Slide Number Placeholder 3"/>
          <p:cNvSpPr>
            <a:spLocks noGrp="1"/>
          </p:cNvSpPr>
          <p:nvPr>
            <p:ph type="sldNum" sz="quarter" idx="4294967295"/>
          </p:nvPr>
        </p:nvSpPr>
        <p:spPr>
          <a:xfrm>
            <a:off x="0" y="6324600"/>
            <a:ext cx="2133600" cy="365125"/>
          </a:xfrm>
        </p:spPr>
        <p:txBody>
          <a:bodyPr/>
          <a:lstStyle/>
          <a:p>
            <a:pPr>
              <a:defRPr/>
            </a:pPr>
            <a:fld id="{BD8D50E8-8813-4FB9-B121-A7BF6381412B}" type="slidenum">
              <a:rPr lang="en-US" smtClean="0"/>
              <a:pPr>
                <a:defRPr/>
              </a:pPr>
              <a:t>6</a:t>
            </a:fld>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2" name="TextBox 11"/>
          <p:cNvSpPr txBox="1"/>
          <p:nvPr/>
        </p:nvSpPr>
        <p:spPr>
          <a:xfrm>
            <a:off x="1448753" y="6503908"/>
            <a:ext cx="3886200" cy="369332"/>
          </a:xfrm>
          <a:prstGeom prst="rect">
            <a:avLst/>
          </a:prstGeom>
          <a:noFill/>
        </p:spPr>
        <p:txBody>
          <a:bodyPr wrap="square" rtlCol="0">
            <a:spAutoFit/>
          </a:bodyPr>
          <a:lstStyle/>
          <a:p>
            <a:r>
              <a:rPr lang="en-AU" sz="1100" dirty="0" smtClean="0"/>
              <a:t>The audit did not include individual utilities or </a:t>
            </a:r>
            <a:r>
              <a:rPr lang="en-AU" sz="1100" dirty="0" err="1" smtClean="0"/>
              <a:t>telcos</a:t>
            </a:r>
            <a:r>
              <a:rPr lang="en-AU" dirty="0" smtClean="0"/>
              <a:t>.</a:t>
            </a:r>
            <a:endParaRPr lang="en-AU"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438275" cy="6858000"/>
          </a:xfrm>
          <a:prstGeom prst="rect">
            <a:avLst/>
          </a:prstGeom>
        </p:spPr>
      </p:pic>
      <p:sp>
        <p:nvSpPr>
          <p:cNvPr id="13" name="TextBox 3"/>
          <p:cNvSpPr txBox="1">
            <a:spLocks noChangeArrowheads="1"/>
          </p:cNvSpPr>
          <p:nvPr/>
        </p:nvSpPr>
        <p:spPr bwMode="auto">
          <a:xfrm>
            <a:off x="0" y="3991428"/>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3145830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pPr eaLnBrk="1" hangingPunct="1">
              <a:defRPr/>
            </a:pPr>
            <a:r>
              <a:rPr lang="en-AU" sz="2800" b="1" dirty="0" smtClean="0"/>
              <a:t>Government Agencies or Portals</a:t>
            </a:r>
            <a:endParaRPr lang="en-AU" sz="2800" b="1" dirty="0" smtClean="0">
              <a:solidFill>
                <a:srgbClr val="2D646E"/>
              </a:solidFill>
            </a:endParaRPr>
          </a:p>
        </p:txBody>
      </p:sp>
      <p:sp>
        <p:nvSpPr>
          <p:cNvPr id="2" name="Subtitle 1"/>
          <p:cNvSpPr>
            <a:spLocks noGrp="1"/>
          </p:cNvSpPr>
          <p:nvPr>
            <p:ph type="subTitle" idx="1"/>
          </p:nvPr>
        </p:nvSpPr>
        <p:spPr>
          <a:xfrm>
            <a:off x="1752600" y="3041932"/>
            <a:ext cx="6705600" cy="3206468"/>
          </a:xfrm>
        </p:spPr>
        <p:txBody>
          <a:bodyPr/>
          <a:lstStyle/>
          <a:p>
            <a:pPr marL="457200" indent="-457200" algn="l">
              <a:buFont typeface="Arial" panose="020B0604020202020204" pitchFamily="34" charset="0"/>
              <a:buChar char="•"/>
            </a:pPr>
            <a:r>
              <a:rPr lang="en-AU" sz="2800" dirty="0" smtClean="0"/>
              <a:t>ASIC’s </a:t>
            </a:r>
            <a:r>
              <a:rPr lang="en-AU" sz="2800" dirty="0" err="1" smtClean="0"/>
              <a:t>MoneySmart</a:t>
            </a:r>
            <a:endParaRPr lang="en-AU" sz="2800" dirty="0" smtClean="0"/>
          </a:p>
          <a:p>
            <a:pPr marL="457200" indent="-457200" algn="l">
              <a:buFont typeface="Arial" panose="020B0604020202020204" pitchFamily="34" charset="0"/>
              <a:buChar char="•"/>
            </a:pPr>
            <a:r>
              <a:rPr lang="en-AU" sz="2800" dirty="0" smtClean="0"/>
              <a:t>disasterassist.gov.au</a:t>
            </a:r>
          </a:p>
          <a:p>
            <a:pPr marL="457200" indent="-457200" algn="l">
              <a:buFont typeface="Arial" panose="020B0604020202020204" pitchFamily="34" charset="0"/>
              <a:buChar char="•"/>
            </a:pPr>
            <a:r>
              <a:rPr lang="en-AU" sz="2800" dirty="0" smtClean="0"/>
              <a:t>Department of Social Services</a:t>
            </a:r>
          </a:p>
          <a:p>
            <a:pPr marL="457200" indent="-457200" algn="l">
              <a:buFont typeface="Arial" panose="020B0604020202020204" pitchFamily="34" charset="0"/>
              <a:buChar char="•"/>
            </a:pPr>
            <a:r>
              <a:rPr lang="en-AU" sz="2800" dirty="0" smtClean="0"/>
              <a:t>Department of Human Service</a:t>
            </a:r>
          </a:p>
          <a:p>
            <a:pPr marL="457200" indent="-457200" algn="l">
              <a:buFont typeface="Arial" panose="020B0604020202020204" pitchFamily="34" charset="0"/>
              <a:buChar char="•"/>
            </a:pPr>
            <a:r>
              <a:rPr lang="en-AU" sz="2800" dirty="0" smtClean="0"/>
              <a:t>Consumer Affairs Victoria</a:t>
            </a:r>
          </a:p>
          <a:p>
            <a:pPr marL="457200" indent="-457200" algn="l">
              <a:buFont typeface="Arial" panose="020B0604020202020204" pitchFamily="34" charset="0"/>
              <a:buChar char="•"/>
            </a:pPr>
            <a:r>
              <a:rPr lang="en-AU" sz="2800" dirty="0" smtClean="0"/>
              <a:t>Australian Human Rights Commission</a:t>
            </a:r>
            <a:endParaRPr lang="en-AU" sz="2800" dirty="0"/>
          </a:p>
        </p:txBody>
      </p:sp>
      <p:sp>
        <p:nvSpPr>
          <p:cNvPr id="8195" name="TextBox 3"/>
          <p:cNvSpPr txBox="1">
            <a:spLocks noChangeArrowheads="1"/>
          </p:cNvSpPr>
          <p:nvPr/>
        </p:nvSpPr>
        <p:spPr bwMode="auto">
          <a:xfrm>
            <a:off x="0" y="3810000"/>
            <a:ext cx="1371600" cy="1277938"/>
          </a:xfrm>
          <a:prstGeom prst="rect">
            <a:avLst/>
          </a:prstGeom>
          <a:noFill/>
          <a:ln w="9525">
            <a:noFill/>
            <a:miter lim="800000"/>
            <a:headEnd/>
            <a:tailEnd/>
          </a:ln>
        </p:spPr>
        <p:txBody>
          <a:bodyPr>
            <a:spAutoFit/>
          </a:bodyPr>
          <a:lstStyle/>
          <a:p>
            <a:pPr algn="ctr"/>
            <a:r>
              <a:rPr lang="en-US" altLang="en-US" sz="1100">
                <a:solidFill>
                  <a:schemeClr val="bg1"/>
                </a:solidFill>
              </a:rPr>
              <a:t>Financial Counseling Australia is the peak body for financial counsellors in Australia.</a:t>
            </a:r>
            <a:endParaRPr lang="en-AU" altLang="en-US" sz="1100">
              <a:solidFill>
                <a:schemeClr val="bg1"/>
              </a:solidFill>
            </a:endParaRPr>
          </a:p>
        </p:txBody>
      </p:sp>
      <p:pic>
        <p:nvPicPr>
          <p:cNvPr id="6" name="Picture 9" descr="fca banner.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1433513" cy="6858000"/>
          </a:xfrm>
          <a:prstGeom prst="rect">
            <a:avLst/>
          </a:prstGeom>
          <a:noFill/>
          <a:ln w="9525">
            <a:noFill/>
            <a:miter lim="800000"/>
            <a:headEnd/>
            <a:tailEnd/>
          </a:ln>
        </p:spPr>
      </p:pic>
      <p:sp>
        <p:nvSpPr>
          <p:cNvPr id="5" name="TextBox 3"/>
          <p:cNvSpPr txBox="1">
            <a:spLocks noChangeArrowheads="1"/>
          </p:cNvSpPr>
          <p:nvPr/>
        </p:nvSpPr>
        <p:spPr bwMode="auto">
          <a:xfrm>
            <a:off x="30956" y="3976914"/>
            <a:ext cx="1371600" cy="1446550"/>
          </a:xfrm>
          <a:prstGeom prst="rect">
            <a:avLst/>
          </a:prstGeom>
          <a:noFill/>
          <a:ln w="9525">
            <a:noFill/>
            <a:miter lim="800000"/>
            <a:headEnd/>
            <a:tailEnd/>
          </a:ln>
        </p:spPr>
        <p:txBody>
          <a:bodyPr>
            <a:spAutoFit/>
          </a:bodyPr>
          <a:lstStyle/>
          <a:p>
            <a:pPr algn="ctr"/>
            <a:r>
              <a:rPr lang="en-US" altLang="en-US" sz="1100" dirty="0" smtClean="0">
                <a:solidFill>
                  <a:schemeClr val="bg1"/>
                </a:solidFill>
              </a:rPr>
              <a:t>Financial counsellors: providing information, support and advocacy to people in financial difficulty . </a:t>
            </a:r>
            <a:endParaRPr lang="en-AU" altLang="en-US" sz="1100" dirty="0">
              <a:solidFill>
                <a:schemeClr val="bg1"/>
              </a:solidFill>
            </a:endParaRPr>
          </a:p>
        </p:txBody>
      </p:sp>
    </p:spTree>
    <p:extLst>
      <p:ext uri="{BB962C8B-B14F-4D97-AF65-F5344CB8AC3E}">
        <p14:creationId xmlns:p14="http://schemas.microsoft.com/office/powerpoint/2010/main" val="2994306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792162"/>
          </a:xfrm>
        </p:spPr>
        <p:txBody>
          <a:bodyPr/>
          <a:lstStyle/>
          <a:p>
            <a:r>
              <a:rPr lang="en-AU" dirty="0" smtClean="0"/>
              <a:t>www.moneysmart.gov.au</a:t>
            </a:r>
            <a:endParaRPr lang="en-AU" dirty="0"/>
          </a:p>
        </p:txBody>
      </p:sp>
      <p:sp>
        <p:nvSpPr>
          <p:cNvPr id="3" name="Content Placeholder 2"/>
          <p:cNvSpPr>
            <a:spLocks noGrp="1"/>
          </p:cNvSpPr>
          <p:nvPr>
            <p:ph idx="1"/>
          </p:nvPr>
        </p:nvSpPr>
        <p:spPr>
          <a:xfrm>
            <a:off x="381000" y="762000"/>
            <a:ext cx="8305800" cy="838200"/>
          </a:xfrm>
        </p:spPr>
        <p:txBody>
          <a:bodyPr/>
          <a:lstStyle/>
          <a:p>
            <a:pPr marL="0" indent="0">
              <a:buNone/>
            </a:pPr>
            <a:r>
              <a:rPr lang="en-AU" sz="1800" dirty="0" err="1" smtClean="0"/>
              <a:t>MoneySmart</a:t>
            </a:r>
            <a:r>
              <a:rPr lang="en-AU" sz="1800" dirty="0" smtClean="0"/>
              <a:t> is the financial literacy website of the Australian Securities and Investments Commission. There is a page of information about financial counselling. </a:t>
            </a:r>
            <a:endParaRPr lang="en-AU" sz="1800"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8</a:t>
            </a:fld>
            <a:endParaRPr lang="en-US" dirty="0"/>
          </a:p>
        </p:txBody>
      </p:sp>
      <p:sp>
        <p:nvSpPr>
          <p:cNvPr id="6" name="Rectangle 5"/>
          <p:cNvSpPr/>
          <p:nvPr/>
        </p:nvSpPr>
        <p:spPr>
          <a:xfrm>
            <a:off x="838200" y="6443394"/>
            <a:ext cx="7010400" cy="276999"/>
          </a:xfrm>
          <a:prstGeom prst="rect">
            <a:avLst/>
          </a:prstGeom>
        </p:spPr>
        <p:txBody>
          <a:bodyPr wrap="square">
            <a:spAutoFit/>
          </a:bodyPr>
          <a:lstStyle/>
          <a:p>
            <a:r>
              <a:rPr lang="en-US" sz="1200" dirty="0">
                <a:hlinkClick r:id="rId3"/>
              </a:rPr>
              <a:t>https://www.moneysmart.gov.au/managing-your-money/managing-debts/financial-counselling</a:t>
            </a:r>
            <a:endParaRPr lang="en-AU" sz="1200" dirty="0"/>
          </a:p>
        </p:txBody>
      </p:sp>
      <p:pic>
        <p:nvPicPr>
          <p:cNvPr id="5122" name="Picture 2" descr="C:\Users\Fiona\Documents\My Files\a FCA\Funding\Retaining the CFCP Funding\Referral Audit\moneysmart-v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504295"/>
            <a:ext cx="5934075" cy="48006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749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792162"/>
          </a:xfrm>
        </p:spPr>
        <p:txBody>
          <a:bodyPr/>
          <a:lstStyle/>
          <a:p>
            <a:r>
              <a:rPr lang="en-AU" dirty="0" smtClean="0">
                <a:hlinkClick r:id="rId3"/>
              </a:rPr>
              <a:t>www.moneysmart.gov.au</a:t>
            </a:r>
            <a:r>
              <a:rPr lang="en-AU" dirty="0" smtClean="0"/>
              <a:t> </a:t>
            </a:r>
            <a:r>
              <a:rPr lang="en-AU" sz="1800" i="1" dirty="0" smtClean="0"/>
              <a:t>continued </a:t>
            </a:r>
            <a:endParaRPr lang="en-AU" i="1" dirty="0"/>
          </a:p>
        </p:txBody>
      </p:sp>
      <p:sp>
        <p:nvSpPr>
          <p:cNvPr id="3" name="Content Placeholder 2"/>
          <p:cNvSpPr>
            <a:spLocks noGrp="1"/>
          </p:cNvSpPr>
          <p:nvPr>
            <p:ph idx="1"/>
          </p:nvPr>
        </p:nvSpPr>
        <p:spPr>
          <a:xfrm>
            <a:off x="304800" y="685800"/>
            <a:ext cx="8077200" cy="838200"/>
          </a:xfrm>
        </p:spPr>
        <p:txBody>
          <a:bodyPr/>
          <a:lstStyle/>
          <a:p>
            <a:pPr marL="0" indent="0">
              <a:buNone/>
            </a:pPr>
            <a:r>
              <a:rPr lang="en-AU" sz="1800" dirty="0" smtClean="0"/>
              <a:t>The </a:t>
            </a:r>
            <a:r>
              <a:rPr lang="en-AU" sz="1800" dirty="0" err="1" smtClean="0"/>
              <a:t>MoneySmart</a:t>
            </a:r>
            <a:r>
              <a:rPr lang="en-AU" sz="1800" dirty="0" smtClean="0"/>
              <a:t> website also includes a video about financial counselling: “Tran sees a financial counsellor”</a:t>
            </a:r>
            <a:endParaRPr lang="en-AU" sz="1800" dirty="0"/>
          </a:p>
        </p:txBody>
      </p:sp>
      <p:sp>
        <p:nvSpPr>
          <p:cNvPr id="4" name="Slide Number Placeholder 3"/>
          <p:cNvSpPr>
            <a:spLocks noGrp="1"/>
          </p:cNvSpPr>
          <p:nvPr>
            <p:ph type="sldNum" sz="quarter" idx="4294967295"/>
          </p:nvPr>
        </p:nvSpPr>
        <p:spPr>
          <a:xfrm>
            <a:off x="152400" y="6324600"/>
            <a:ext cx="2133600" cy="365125"/>
          </a:xfrm>
        </p:spPr>
        <p:txBody>
          <a:bodyPr/>
          <a:lstStyle/>
          <a:p>
            <a:pPr>
              <a:defRPr/>
            </a:pPr>
            <a:fld id="{BD8D50E8-8813-4FB9-B121-A7BF6381412B}" type="slidenum">
              <a:rPr lang="en-US" smtClean="0"/>
              <a:pPr>
                <a:defRPr/>
              </a:pPr>
              <a:t>9</a:t>
            </a:fld>
            <a:endParaRPr lang="en-US" dirty="0"/>
          </a:p>
        </p:txBody>
      </p:sp>
      <p:sp>
        <p:nvSpPr>
          <p:cNvPr id="6" name="Rectangle 5"/>
          <p:cNvSpPr/>
          <p:nvPr/>
        </p:nvSpPr>
        <p:spPr>
          <a:xfrm>
            <a:off x="838200" y="6304895"/>
            <a:ext cx="7010400" cy="461665"/>
          </a:xfrm>
          <a:prstGeom prst="rect">
            <a:avLst/>
          </a:prstGeom>
        </p:spPr>
        <p:txBody>
          <a:bodyPr wrap="square">
            <a:spAutoFit/>
          </a:bodyPr>
          <a:lstStyle/>
          <a:p>
            <a:r>
              <a:rPr lang="en-US" sz="1200" dirty="0" smtClean="0"/>
              <a:t>https</a:t>
            </a:r>
            <a:r>
              <a:rPr lang="en-US" sz="1200" dirty="0"/>
              <a:t>://www.moneysmart.gov.au/managing-your-money/managing-debts/problems-paying-your-mortgage/keeping-your-mortgage-on-track#ask</a:t>
            </a:r>
            <a:endParaRPr lang="en-AU" sz="1200" dirty="0"/>
          </a:p>
        </p:txBody>
      </p:sp>
      <p:pic>
        <p:nvPicPr>
          <p:cNvPr id="1026" name="Picture 2" descr="C:\Users\Fiona\Documents\My Files\a FCA\Funding\Retaining the CFCP Funding\Referral Audit\tran-v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371600"/>
            <a:ext cx="6010275" cy="4619625"/>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2375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REFERRAL AUDIT&amp;quot;&quot;/&gt;&lt;property id=&quot;20307&quot; value=&quot;256&quot;/&gt;&lt;/object&gt;&lt;object type=&quot;3&quot; unique_id=&quot;10004&quot;&gt;&lt;property id=&quot;20148&quot; value=&quot;5&quot;/&gt;&lt;property id=&quot;20300&quot; value=&quot;Slide 3 - &amp;quot;Findings&amp;quot;&quot;/&gt;&lt;property id=&quot;20307&quot; value=&quot;434&quot;/&gt;&lt;/object&gt;&lt;object type=&quot;3&quot; unique_id=&quot;10354&quot;&gt;&lt;property id=&quot;20148&quot; value=&quot;5&quot;/&gt;&lt;property id=&quot;20300&quot; value=&quot;Slide 2 - &amp;quot;About this Document&amp;quot;&quot;/&gt;&lt;property id=&quot;20307&quot; value=&quot;460&quot;/&gt;&lt;/object&gt;&lt;object type=&quot;3&quot; unique_id=&quot;10789&quot;&gt;&lt;property id=&quot;20148&quot; value=&quot;5&quot;/&gt;&lt;property id=&quot;20300&quot; value=&quot;Slide 7 - &amp;quot;Government Agencies or Portals&amp;quot;&quot;/&gt;&lt;property id=&quot;20307&quot; value=&quot;467&quot;/&gt;&lt;/object&gt;&lt;object type=&quot;3&quot; unique_id=&quot;10791&quot;&gt;&lt;property id=&quot;20148&quot; value=&quot;5&quot;/&gt;&lt;property id=&quot;20300&quot; value=&quot;Slide 11 - &amp;quot;Department of Social Services&amp;quot;&quot;/&gt;&lt;property id=&quot;20307&quot; value=&quot;462&quot;/&gt;&lt;/object&gt;&lt;object type=&quot;3&quot; unique_id=&quot;10792&quot;&gt;&lt;property id=&quot;20148&quot; value=&quot;5&quot;/&gt;&lt;property id=&quot;20300&quot; value=&quot;Slide 12 - &amp;quot;Department of Human Services&amp;quot;&quot;/&gt;&lt;property id=&quot;20307&quot; value=&quot;463&quot;/&gt;&lt;/object&gt;&lt;object type=&quot;3&quot; unique_id=&quot;10793&quot;&gt;&lt;property id=&quot;20148&quot; value=&quot;5&quot;/&gt;&lt;property id=&quot;20300&quot; value=&quot;Slide 10 - &amp;quot;www.disasterassist.gov.au&amp;quot;&quot;/&gt;&lt;property id=&quot;20307&quot; value=&quot;464&quot;/&gt;&lt;/object&gt;&lt;object type=&quot;3&quot; unique_id=&quot;10794&quot;&gt;&lt;property id=&quot;20148&quot; value=&quot;5&quot;/&gt;&lt;property id=&quot;20300&quot; value=&quot;Slide 13 - &amp;quot;Consumer Affairs Victoria&amp;quot;&quot;/&gt;&lt;property id=&quot;20307&quot; value=&quot;465&quot;/&gt;&lt;/object&gt;&lt;object type=&quot;3&quot; unique_id=&quot;10795&quot;&gt;&lt;property id=&quot;20148&quot; value=&quot;5&quot;/&gt;&lt;property id=&quot;20300&quot; value=&quot;Slide 14 - &amp;quot;Australian Human Rights Commission&amp;quot;&quot;/&gt;&lt;property id=&quot;20307&quot; value=&quot;466&quot;/&gt;&lt;/object&gt;&lt;object type=&quot;3&quot; unique_id=&quot;10798&quot;&gt;&lt;property id=&quot;20148&quot; value=&quot;5&quot;/&gt;&lt;property id=&quot;20300&quot; value=&quot;Slide 21 - &amp;quot;ANZ&amp;quot;&quot;/&gt;&lt;property id=&quot;20307&quot; value=&quot;471&quot;/&gt;&lt;/object&gt;&lt;object type=&quot;3&quot; unique_id=&quot;10799&quot;&gt;&lt;property id=&quot;20148&quot; value=&quot;5&quot;/&gt;&lt;property id=&quot;20300&quot; value=&quot;Slide 20 - &amp;quot;Banking Industry &amp;quot;&quot;/&gt;&lt;property id=&quot;20307&quot; value=&quot;469&quot;/&gt;&lt;/object&gt;&lt;object type=&quot;3&quot; unique_id=&quot;11039&quot;&gt;&lt;property id=&quot;20148&quot; value=&quot;5&quot;/&gt;&lt;property id=&quot;20300&quot; value=&quot;Slide 8 - &amp;quot;www.moneysmart.gov.au&amp;quot;&quot;/&gt;&lt;property id=&quot;20307&quot; value=&quot;478&quot;/&gt;&lt;/object&gt;&lt;object type=&quot;3&quot; unique_id=&quot;11040&quot;&gt;&lt;property id=&quot;20148&quot; value=&quot;5&quot;/&gt;&lt;property id=&quot;20300&quot; value=&quot;Slide 9 - &amp;quot;www.moneysmart.gov.au continued &amp;quot;&quot;/&gt;&lt;property id=&quot;20307&quot; value=&quot;479&quot;/&gt;&lt;/object&gt;&lt;object type=&quot;3&quot; unique_id=&quot;11041&quot;&gt;&lt;property id=&quot;20148&quot; value=&quot;5&quot;/&gt;&lt;property id=&quot;20300&quot; value=&quot;Slide 15 - &amp;quot;Government Regulators&amp;quot;&quot;/&gt;&lt;property id=&quot;20307&quot; value=&quot;475&quot;/&gt;&lt;/object&gt;&lt;object type=&quot;3&quot; unique_id=&quot;11042&quot;&gt;&lt;property id=&quot;20148&quot; value=&quot;5&quot;/&gt;&lt;property id=&quot;20300&quot; value=&quot;Slide 16 - &amp;quot;Australian Financial Security Authority&amp;quot;&quot;/&gt;&lt;property id=&quot;20307&quot; value=&quot;476&quot;/&gt;&lt;/object&gt;&lt;object type=&quot;3&quot; unique_id=&quot;11043&quot;&gt;&lt;property id=&quot;20148&quot; value=&quot;5&quot;/&gt;&lt;property id=&quot;20300&quot; value=&quot;Slide 17 - &amp;quot;AFSA Continued&amp;quot;&quot;/&gt;&lt;property id=&quot;20307&quot; value=&quot;477&quot;/&gt;&lt;/object&gt;&lt;object type=&quot;3&quot; unique_id=&quot;11044&quot;&gt;&lt;property id=&quot;20148&quot; value=&quot;5&quot;/&gt;&lt;property id=&quot;20300&quot; value=&quot;Slide 18 - &amp;quot;Australian Energy Regulator: Energy Made Easy website&amp;quot;&quot;/&gt;&lt;property id=&quot;20307&quot; value=&quot;473&quot;/&gt;&lt;/object&gt;&lt;object type=&quot;3&quot; unique_id=&quot;11045&quot;&gt;&lt;property id=&quot;20148&quot; value=&quot;5&quot;/&gt;&lt;property id=&quot;20300&quot; value=&quot;Slide 19 - &amp;quot;Australian Communications Media Authority&amp;quot;&quot;/&gt;&lt;property id=&quot;20307&quot; value=&quot;474&quot;/&gt;&lt;/object&gt;&lt;object type=&quot;3&quot; unique_id=&quot;11046&quot;&gt;&lt;property id=&quot;20148&quot; value=&quot;5&quot;/&gt;&lt;property id=&quot;20300&quot; value=&quot;Slide 25 - &amp;quot;Industry Peak Bodies&amp;quot;&quot;/&gt;&lt;property id=&quot;20307&quot; value=&quot;480&quot;/&gt;&lt;/object&gt;&lt;object type=&quot;3&quot; unique_id=&quot;11219&quot;&gt;&lt;property id=&quot;20148&quot; value=&quot;5&quot;/&gt;&lt;property id=&quot;20300&quot; value=&quot;Slide 6 - &amp;quot;Overall Snapshot &amp;quot;&quot;/&gt;&lt;property id=&quot;20307&quot; value=&quot;485&quot;/&gt;&lt;/object&gt;&lt;object type=&quot;3&quot; unique_id=&quot;11220&quot;&gt;&lt;property id=&quot;20148&quot; value=&quot;5&quot;/&gt;&lt;property id=&quot;20300&quot; value=&quot;Slide 30 - &amp;quot;Financial Ombudsman Service&amp;quot;&quot;/&gt;&lt;property id=&quot;20307&quot; value=&quot;481&quot;/&gt;&lt;/object&gt;&lt;object type=&quot;3&quot; unique_id=&quot;11221&quot;&gt;&lt;property id=&quot;20148&quot; value=&quot;5&quot;/&gt;&lt;property id=&quot;20300&quot; value=&quot;Slide 31 - &amp;quot;Credit Ombudsman Service&amp;quot;&quot;/&gt;&lt;property id=&quot;20307&quot; value=&quot;482&quot;/&gt;&lt;/object&gt;&lt;object type=&quot;3&quot; unique_id=&quot;11222&quot;&gt;&lt;property id=&quot;20148&quot; value=&quot;5&quot;/&gt;&lt;property id=&quot;20300&quot; value=&quot;Slide 32 - &amp;quot;Telecommunications Industry Ombudsman&amp;quot;&quot;/&gt;&lt;property id=&quot;20307&quot; value=&quot;483&quot;/&gt;&lt;/object&gt;&lt;object type=&quot;3&quot; unique_id=&quot;11562&quot;&gt;&lt;property id=&quot;20148&quot; value=&quot;5&quot;/&gt;&lt;property id=&quot;20300&quot; value=&quot;Slide 22 - &amp;quot;National Australia Bank&amp;quot;&quot;/&gt;&lt;property id=&quot;20307&quot; value=&quot;488&quot;/&gt;&lt;/object&gt;&lt;object type=&quot;3&quot; unique_id=&quot;11563&quot;&gt;&lt;property id=&quot;20148&quot; value=&quot;5&quot;/&gt;&lt;property id=&quot;20300&quot; value=&quot;Slide 23 - &amp;quot;Commonwealth Bank&amp;quot;&quot;/&gt;&lt;property id=&quot;20307&quot; value=&quot;487&quot;/&gt;&lt;/object&gt;&lt;object type=&quot;3&quot; unique_id=&quot;11564&quot;&gt;&lt;property id=&quot;20148&quot; value=&quot;5&quot;/&gt;&lt;property id=&quot;20300&quot; value=&quot;Slide 24 - &amp;quot;Westpac&amp;quot;&quot;/&gt;&lt;property id=&quot;20307&quot; value=&quot;489&quot;/&gt;&lt;/object&gt;&lt;object type=&quot;3&quot; unique_id=&quot;11565&quot;&gt;&lt;property id=&quot;20148&quot; value=&quot;5&quot;/&gt;&lt;property id=&quot;20300&quot; value=&quot;Slide 26 - &amp;quot;Australian Bankers Association: “Doing it Tough” website&amp;quot;&quot;/&gt;&lt;property id=&quot;20307&quot; value=&quot;491&quot;/&gt;&lt;/object&gt;&lt;object type=&quot;3&quot; unique_id=&quot;11566&quot;&gt;&lt;property id=&quot;20148&quot; value=&quot;5&quot;/&gt;&lt;property id=&quot;20300&quot; value=&quot;Slide 27 - &amp;quot;Insurance Council of Australia: Understand Insurance website&amp;quot;&quot;/&gt;&lt;property id=&quot;20307&quot; value=&quot;492&quot;/&gt;&lt;/object&gt;&lt;object type=&quot;3&quot; unique_id=&quot;11567&quot;&gt;&lt;property id=&quot;20148&quot; value=&quot;5&quot;/&gt;&lt;property id=&quot;20300&quot; value=&quot;Slide 28 - &amp;quot;Australian Retail Credit Association: creditsmart&amp;quot;&quot;/&gt;&lt;property id=&quot;20307&quot; value=&quot;493&quot;/&gt;&lt;/object&gt;&lt;object type=&quot;3&quot; unique_id=&quot;11568&quot;&gt;&lt;property id=&quot;20148&quot; value=&quot;5&quot;/&gt;&lt;property id=&quot;20300&quot; value=&quot;Slide 29 - &amp;quot;Ombudsman Schemes&amp;quot;&quot;/&gt;&lt;property id=&quot;20307&quot; value=&quot;490&quot;/&gt;&lt;/object&gt;&lt;object type=&quot;3&quot; unique_id=&quot;11569&quot;&gt;&lt;property id=&quot;20148&quot; value=&quot;5&quot;/&gt;&lt;property id=&quot;20300&quot; value=&quot;Slide 33 - &amp;quot;Energy and Water Ombudsman Victoria&amp;quot;&quot;/&gt;&lt;property id=&quot;20307&quot; value=&quot;486&quot;/&gt;&lt;/object&gt;&lt;object type=&quot;3&quot; unique_id=&quot;11570&quot;&gt;&lt;property id=&quot;20148&quot; value=&quot;5&quot;/&gt;&lt;property id=&quot;20300&quot; value=&quot;Slide 35 - &amp;quot;Regulatory Requirements&amp;quot;&quot;/&gt;&lt;property id=&quot;20307&quot; value=&quot;494&quot;/&gt;&lt;/object&gt;&lt;object type=&quot;3&quot; unique_id=&quot;11932&quot;&gt;&lt;property id=&quot;20148&quot; value=&quot;5&quot;/&gt;&lt;property id=&quot;20300&quot; value=&quot;Slide 5 - &amp;quot;Conclusion&amp;quot;&quot;/&gt;&lt;property id=&quot;20307&quot; value=&quot;495&quot;/&gt;&lt;/object&gt;&lt;object type=&quot;3&quot; unique_id=&quot;12270&quot;&gt;&lt;property id=&quot;20148&quot; value=&quot;5&quot;/&gt;&lt;property id=&quot;20300&quot; value=&quot;Slide 36 - &amp;quot;Mandatory Warning Statement re Payday Loans&amp;quot;&quot;/&gt;&lt;property id=&quot;20307&quot; value=&quot;499&quot;/&gt;&lt;/object&gt;&lt;object type=&quot;3&quot; unique_id=&quot;12271&quot;&gt;&lt;property id=&quot;20148&quot; value=&quot;5&quot;/&gt;&lt;property id=&quot;20300&quot; value=&quot;Slide 38 - &amp;quot;Appendix 1&amp;quot;&quot;/&gt;&lt;property id=&quot;20307&quot; value=&quot;496&quot;/&gt;&lt;/object&gt;&lt;object type=&quot;3&quot; unique_id=&quot;12272&quot;&gt;&lt;property id=&quot;20148&quot; value=&quot;5&quot;/&gt;&lt;property id=&quot;20300&quot; value=&quot;Slide 39 - &amp;quot;Service Delivery&amp;quot;&quot;/&gt;&lt;property id=&quot;20307&quot; value=&quot;500&quot;/&gt;&lt;/object&gt;&lt;object type=&quot;3&quot; unique_id=&quot;12273&quot;&gt;&lt;property id=&quot;20148&quot; value=&quot;5&quot;/&gt;&lt;property id=&quot;20300&quot; value=&quot;Slide 40 - &amp;quot;What does a financial counsellor do?&amp;quot;&quot;/&gt;&lt;property id=&quot;20307&quot; value=&quot;497&quot;/&gt;&lt;/object&gt;&lt;object type=&quot;3&quot; unique_id=&quot;12274&quot;&gt;&lt;property id=&quot;20148&quot; value=&quot;5&quot;/&gt;&lt;property id=&quot;20300&quot; value=&quot;Slide 42 - &amp;quot;Impact of Financial Counselling&amp;quot;&quot;/&gt;&lt;property id=&quot;20307&quot; value=&quot;498&quot;/&gt;&lt;/object&gt;&lt;object type=&quot;3&quot; unique_id=&quot;13060&quot;&gt;&lt;property id=&quot;20148&quot; value=&quot;5&quot;/&gt;&lt;property id=&quot;20300&quot; value=&quot;Slide 34 - &amp;quot;Energy and Water Ombudsman NSW&amp;quot;&quot;/&gt;&lt;property id=&quot;20307&quot; value=&quot;501&quot;/&gt;&lt;/object&gt;&lt;object type=&quot;3&quot; unique_id=&quot;13061&quot;&gt;&lt;property id=&quot;20148&quot; value=&quot;5&quot;/&gt;&lt;property id=&quot;20300&quot; value=&quot;Slide 37 - &amp;quot;Credit Law Default Notices&amp;quot;&quot;/&gt;&lt;property id=&quot;20307&quot; value=&quot;502&quot;/&gt;&lt;/object&gt;&lt;object type=&quot;3&quot; unique_id=&quot;13525&quot;&gt;&lt;property id=&quot;20148&quot; value=&quot;5&quot;/&gt;&lt;property id=&quot;20300&quot; value=&quot;Slide 4 - &amp;quot;Findings continued&amp;quot;&quot;/&gt;&lt;property id=&quot;20307&quot; value=&quot;503&quot;/&gt;&lt;/object&gt;&lt;object type=&quot;3&quot; unique_id=&quot;13919&quot;&gt;&lt;property id=&quot;20148&quot; value=&quot;5&quot;/&gt;&lt;property id=&quot;20300&quot; value=&quot;Slide 41 - &amp;quot;About the Profession&amp;quot;&quot;/&gt;&lt;property id=&quot;20307&quot; value=&quot;504&quot;/&gt;&lt;/object&gt;&lt;/object&gt;&lt;object type=&quot;8&quot; unique_id=&quot;10046&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17074</TotalTime>
  <Words>2386</Words>
  <Application>Microsoft Office PowerPoint</Application>
  <PresentationFormat>On-screen Show (4:3)</PresentationFormat>
  <Paragraphs>315</Paragraphs>
  <Slides>42</Slides>
  <Notes>41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REFERRAL AUDIT</vt:lpstr>
      <vt:lpstr>About this Document</vt:lpstr>
      <vt:lpstr>Findings</vt:lpstr>
      <vt:lpstr>Findings continued</vt:lpstr>
      <vt:lpstr>Conclusion</vt:lpstr>
      <vt:lpstr>Overall Snapshot </vt:lpstr>
      <vt:lpstr>Government Agencies or Portals</vt:lpstr>
      <vt:lpstr>www.moneysmart.gov.au</vt:lpstr>
      <vt:lpstr>www.moneysmart.gov.au continued </vt:lpstr>
      <vt:lpstr>www.disasterassist.gov.au</vt:lpstr>
      <vt:lpstr>Department of Social Services</vt:lpstr>
      <vt:lpstr>Department of Human Services</vt:lpstr>
      <vt:lpstr>Consumer Affairs Victoria</vt:lpstr>
      <vt:lpstr>Australian Human Rights Commission</vt:lpstr>
      <vt:lpstr>Government Regulators</vt:lpstr>
      <vt:lpstr>Australian Financial Security Authority</vt:lpstr>
      <vt:lpstr>AFSA Continued</vt:lpstr>
      <vt:lpstr>Australian Energy Regulator: Energy Made Easy website</vt:lpstr>
      <vt:lpstr>Australian Communications Media Authority</vt:lpstr>
      <vt:lpstr>Banking Industry </vt:lpstr>
      <vt:lpstr>ANZ</vt:lpstr>
      <vt:lpstr>National Australia Bank</vt:lpstr>
      <vt:lpstr>Commonwealth Bank</vt:lpstr>
      <vt:lpstr>Westpac</vt:lpstr>
      <vt:lpstr>Industry Peak Bodies</vt:lpstr>
      <vt:lpstr>Australian Bankers Association: “Doing it Tough” website</vt:lpstr>
      <vt:lpstr>Insurance Council of Australia: Understand Insurance website</vt:lpstr>
      <vt:lpstr>Australian Retail Credit Association: creditsmart</vt:lpstr>
      <vt:lpstr>Ombudsman Schemes</vt:lpstr>
      <vt:lpstr>Financial Ombudsman Service</vt:lpstr>
      <vt:lpstr>Credit Ombudsman Service</vt:lpstr>
      <vt:lpstr>Telecommunications Industry Ombudsman</vt:lpstr>
      <vt:lpstr>Energy and Water Ombudsman Victoria</vt:lpstr>
      <vt:lpstr>Energy and Water Ombudsman NSW</vt:lpstr>
      <vt:lpstr>Regulatory Requirements</vt:lpstr>
      <vt:lpstr>Mandatory Warning Statement re Payday Loans</vt:lpstr>
      <vt:lpstr>Credit Law Default Notices</vt:lpstr>
      <vt:lpstr>Appendix 1</vt:lpstr>
      <vt:lpstr>Service Delivery</vt:lpstr>
      <vt:lpstr>What does a financial counsellor do?</vt:lpstr>
      <vt:lpstr>About the Profession</vt:lpstr>
      <vt:lpstr>Impact of Financial Counselling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Consultations</dc:title>
  <dc:creator>Fiona</dc:creator>
  <cp:lastModifiedBy>Fiona Guthrie</cp:lastModifiedBy>
  <cp:revision>810</cp:revision>
  <dcterms:created xsi:type="dcterms:W3CDTF">2006-08-16T00:00:00Z</dcterms:created>
  <dcterms:modified xsi:type="dcterms:W3CDTF">2014-03-29T06:53:24Z</dcterms:modified>
</cp:coreProperties>
</file>